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78" r:id="rId2"/>
    <p:sldId id="263" r:id="rId3"/>
    <p:sldId id="270" r:id="rId4"/>
    <p:sldId id="256" r:id="rId5"/>
    <p:sldId id="262" r:id="rId6"/>
    <p:sldId id="284" r:id="rId7"/>
    <p:sldId id="281" r:id="rId8"/>
    <p:sldId id="258" r:id="rId9"/>
    <p:sldId id="282" r:id="rId10"/>
    <p:sldId id="275" r:id="rId11"/>
    <p:sldId id="283" r:id="rId12"/>
    <p:sldId id="260" r:id="rId13"/>
    <p:sldId id="277" r:id="rId14"/>
    <p:sldId id="285" r:id="rId15"/>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971" autoAdjust="0"/>
  </p:normalViewPr>
  <p:slideViewPr>
    <p:cSldViewPr>
      <p:cViewPr varScale="1">
        <p:scale>
          <a:sx n="80" d="100"/>
          <a:sy n="80" d="100"/>
        </p:scale>
        <p:origin x="802" y="5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79FB0A1-DE06-4737-9F80-3FCFF8D27479}" type="datetimeFigureOut">
              <a:rPr lang="it-IT" smtClean="0"/>
              <a:t>09/05/2022</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331C864-400F-4442-B060-668DD6C728CB}" type="slidenum">
              <a:rPr lang="it-IT" smtClean="0"/>
              <a:t>‹N›</a:t>
            </a:fld>
            <a:endParaRPr lang="it-IT"/>
          </a:p>
        </p:txBody>
      </p:sp>
    </p:spTree>
    <p:extLst>
      <p:ext uri="{BB962C8B-B14F-4D97-AF65-F5344CB8AC3E}">
        <p14:creationId xmlns:p14="http://schemas.microsoft.com/office/powerpoint/2010/main" val="38032298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6331C864-400F-4442-B060-668DD6C728CB}" type="slidenum">
              <a:rPr lang="it-IT" smtClean="0"/>
              <a:t>1</a:t>
            </a:fld>
            <a:endParaRPr lang="it-IT"/>
          </a:p>
        </p:txBody>
      </p:sp>
    </p:spTree>
    <p:extLst>
      <p:ext uri="{BB962C8B-B14F-4D97-AF65-F5344CB8AC3E}">
        <p14:creationId xmlns:p14="http://schemas.microsoft.com/office/powerpoint/2010/main" val="38772995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a:t>Fare clic per modificare lo stile del titolo</a:t>
            </a:r>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6F54A51C-2B4A-4201-AF31-982FE2DD1EB9}" type="datetimeFigureOut">
              <a:rPr lang="it-IT" smtClean="0"/>
              <a:t>09/05/2022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D95892C-4E2A-4641-A1E0-FE0D408E5FE9}" type="slidenum">
              <a:rPr lang="it-IT" smtClean="0"/>
              <a:t>‹N›</a:t>
            </a:fld>
            <a:endParaRPr lang="it-IT"/>
          </a:p>
        </p:txBody>
      </p:sp>
    </p:spTree>
    <p:extLst>
      <p:ext uri="{BB962C8B-B14F-4D97-AF65-F5344CB8AC3E}">
        <p14:creationId xmlns:p14="http://schemas.microsoft.com/office/powerpoint/2010/main" val="27552453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6F54A51C-2B4A-4201-AF31-982FE2DD1EB9}" type="datetimeFigureOut">
              <a:rPr lang="it-IT" smtClean="0"/>
              <a:t>09/05/2022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D95892C-4E2A-4641-A1E0-FE0D408E5FE9}" type="slidenum">
              <a:rPr lang="it-IT" smtClean="0"/>
              <a:t>‹N›</a:t>
            </a:fld>
            <a:endParaRPr lang="it-IT"/>
          </a:p>
        </p:txBody>
      </p:sp>
    </p:spTree>
    <p:extLst>
      <p:ext uri="{BB962C8B-B14F-4D97-AF65-F5344CB8AC3E}">
        <p14:creationId xmlns:p14="http://schemas.microsoft.com/office/powerpoint/2010/main" val="40382084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6F54A51C-2B4A-4201-AF31-982FE2DD1EB9}" type="datetimeFigureOut">
              <a:rPr lang="it-IT" smtClean="0"/>
              <a:t>09/05/2022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D95892C-4E2A-4641-A1E0-FE0D408E5FE9}" type="slidenum">
              <a:rPr lang="it-IT" smtClean="0"/>
              <a:t>‹N›</a:t>
            </a:fld>
            <a:endParaRPr lang="it-IT"/>
          </a:p>
        </p:txBody>
      </p:sp>
    </p:spTree>
    <p:extLst>
      <p:ext uri="{BB962C8B-B14F-4D97-AF65-F5344CB8AC3E}">
        <p14:creationId xmlns:p14="http://schemas.microsoft.com/office/powerpoint/2010/main" val="38253633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6F54A51C-2B4A-4201-AF31-982FE2DD1EB9}" type="datetimeFigureOut">
              <a:rPr lang="it-IT" smtClean="0"/>
              <a:t>09/05/2022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D95892C-4E2A-4641-A1E0-FE0D408E5FE9}" type="slidenum">
              <a:rPr lang="it-IT" smtClean="0"/>
              <a:t>‹N›</a:t>
            </a:fld>
            <a:endParaRPr lang="it-IT"/>
          </a:p>
        </p:txBody>
      </p:sp>
    </p:spTree>
    <p:extLst>
      <p:ext uri="{BB962C8B-B14F-4D97-AF65-F5344CB8AC3E}">
        <p14:creationId xmlns:p14="http://schemas.microsoft.com/office/powerpoint/2010/main" val="12261637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stili del testo dello schema</a:t>
            </a:r>
          </a:p>
        </p:txBody>
      </p:sp>
      <p:sp>
        <p:nvSpPr>
          <p:cNvPr id="4" name="Segnaposto data 3"/>
          <p:cNvSpPr>
            <a:spLocks noGrp="1"/>
          </p:cNvSpPr>
          <p:nvPr>
            <p:ph type="dt" sz="half" idx="10"/>
          </p:nvPr>
        </p:nvSpPr>
        <p:spPr/>
        <p:txBody>
          <a:bodyPr/>
          <a:lstStyle/>
          <a:p>
            <a:fld id="{6F54A51C-2B4A-4201-AF31-982FE2DD1EB9}" type="datetimeFigureOut">
              <a:rPr lang="it-IT" smtClean="0"/>
              <a:t>09/05/2022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D95892C-4E2A-4641-A1E0-FE0D408E5FE9}" type="slidenum">
              <a:rPr lang="it-IT" smtClean="0"/>
              <a:t>‹N›</a:t>
            </a:fld>
            <a:endParaRPr lang="it-IT"/>
          </a:p>
        </p:txBody>
      </p:sp>
    </p:spTree>
    <p:extLst>
      <p:ext uri="{BB962C8B-B14F-4D97-AF65-F5344CB8AC3E}">
        <p14:creationId xmlns:p14="http://schemas.microsoft.com/office/powerpoint/2010/main" val="23509739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6F54A51C-2B4A-4201-AF31-982FE2DD1EB9}" type="datetimeFigureOut">
              <a:rPr lang="it-IT" smtClean="0"/>
              <a:t>09/05/2022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D95892C-4E2A-4641-A1E0-FE0D408E5FE9}" type="slidenum">
              <a:rPr lang="it-IT" smtClean="0"/>
              <a:t>‹N›</a:t>
            </a:fld>
            <a:endParaRPr lang="it-IT"/>
          </a:p>
        </p:txBody>
      </p:sp>
    </p:spTree>
    <p:extLst>
      <p:ext uri="{BB962C8B-B14F-4D97-AF65-F5344CB8AC3E}">
        <p14:creationId xmlns:p14="http://schemas.microsoft.com/office/powerpoint/2010/main" val="40955700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6F54A51C-2B4A-4201-AF31-982FE2DD1EB9}" type="datetimeFigureOut">
              <a:rPr lang="it-IT" smtClean="0"/>
              <a:t>09/05/2022</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BD95892C-4E2A-4641-A1E0-FE0D408E5FE9}" type="slidenum">
              <a:rPr lang="it-IT" smtClean="0"/>
              <a:t>‹N›</a:t>
            </a:fld>
            <a:endParaRPr lang="it-IT"/>
          </a:p>
        </p:txBody>
      </p:sp>
    </p:spTree>
    <p:extLst>
      <p:ext uri="{BB962C8B-B14F-4D97-AF65-F5344CB8AC3E}">
        <p14:creationId xmlns:p14="http://schemas.microsoft.com/office/powerpoint/2010/main" val="11554239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p>
            <a:fld id="{6F54A51C-2B4A-4201-AF31-982FE2DD1EB9}" type="datetimeFigureOut">
              <a:rPr lang="it-IT" smtClean="0"/>
              <a:t>09/05/2022</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BD95892C-4E2A-4641-A1E0-FE0D408E5FE9}" type="slidenum">
              <a:rPr lang="it-IT" smtClean="0"/>
              <a:t>‹N›</a:t>
            </a:fld>
            <a:endParaRPr lang="it-IT"/>
          </a:p>
        </p:txBody>
      </p:sp>
    </p:spTree>
    <p:extLst>
      <p:ext uri="{BB962C8B-B14F-4D97-AF65-F5344CB8AC3E}">
        <p14:creationId xmlns:p14="http://schemas.microsoft.com/office/powerpoint/2010/main" val="2523858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6F54A51C-2B4A-4201-AF31-982FE2DD1EB9}" type="datetimeFigureOut">
              <a:rPr lang="it-IT" smtClean="0"/>
              <a:t>09/05/2022</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BD95892C-4E2A-4641-A1E0-FE0D408E5FE9}" type="slidenum">
              <a:rPr lang="it-IT" smtClean="0"/>
              <a:t>‹N›</a:t>
            </a:fld>
            <a:endParaRPr lang="it-IT"/>
          </a:p>
        </p:txBody>
      </p:sp>
    </p:spTree>
    <p:extLst>
      <p:ext uri="{BB962C8B-B14F-4D97-AF65-F5344CB8AC3E}">
        <p14:creationId xmlns:p14="http://schemas.microsoft.com/office/powerpoint/2010/main" val="12310547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6F54A51C-2B4A-4201-AF31-982FE2DD1EB9}" type="datetimeFigureOut">
              <a:rPr lang="it-IT" smtClean="0"/>
              <a:t>09/05/2022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D95892C-4E2A-4641-A1E0-FE0D408E5FE9}" type="slidenum">
              <a:rPr lang="it-IT" smtClean="0"/>
              <a:t>‹N›</a:t>
            </a:fld>
            <a:endParaRPr lang="it-IT"/>
          </a:p>
        </p:txBody>
      </p:sp>
    </p:spTree>
    <p:extLst>
      <p:ext uri="{BB962C8B-B14F-4D97-AF65-F5344CB8AC3E}">
        <p14:creationId xmlns:p14="http://schemas.microsoft.com/office/powerpoint/2010/main" val="38974542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6F54A51C-2B4A-4201-AF31-982FE2DD1EB9}" type="datetimeFigureOut">
              <a:rPr lang="it-IT" smtClean="0"/>
              <a:t>09/05/2022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D95892C-4E2A-4641-A1E0-FE0D408E5FE9}" type="slidenum">
              <a:rPr lang="it-IT" smtClean="0"/>
              <a:t>‹N›</a:t>
            </a:fld>
            <a:endParaRPr lang="it-IT"/>
          </a:p>
        </p:txBody>
      </p:sp>
    </p:spTree>
    <p:extLst>
      <p:ext uri="{BB962C8B-B14F-4D97-AF65-F5344CB8AC3E}">
        <p14:creationId xmlns:p14="http://schemas.microsoft.com/office/powerpoint/2010/main" val="12962241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a:t>Fare clic per modificare lo stile del titolo</a:t>
            </a:r>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F54A51C-2B4A-4201-AF31-982FE2DD1EB9}" type="datetimeFigureOut">
              <a:rPr lang="it-IT" smtClean="0"/>
              <a:t>09/05/2022</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95892C-4E2A-4641-A1E0-FE0D408E5FE9}" type="slidenum">
              <a:rPr lang="it-IT" smtClean="0"/>
              <a:t>‹N›</a:t>
            </a:fld>
            <a:endParaRPr lang="it-IT"/>
          </a:p>
        </p:txBody>
      </p:sp>
    </p:spTree>
    <p:extLst>
      <p:ext uri="{BB962C8B-B14F-4D97-AF65-F5344CB8AC3E}">
        <p14:creationId xmlns:p14="http://schemas.microsoft.com/office/powerpoint/2010/main" val="494299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395536" y="5478323"/>
            <a:ext cx="8424936" cy="830997"/>
          </a:xfrm>
          <a:prstGeom prst="rect">
            <a:avLst/>
          </a:prstGeom>
        </p:spPr>
        <p:txBody>
          <a:bodyPr wrap="square">
            <a:spAutoFit/>
          </a:bodyPr>
          <a:lstStyle/>
          <a:p>
            <a:pPr marL="342900" indent="-342900">
              <a:buAutoNum type="arabicParenBoth"/>
            </a:pPr>
            <a:r>
              <a:rPr lang="en-US" sz="1600" b="1" i="1" dirty="0">
                <a:solidFill>
                  <a:srgbClr val="002060"/>
                </a:solidFill>
              </a:rPr>
              <a:t>Department of Sciences, University of Basilicata</a:t>
            </a:r>
          </a:p>
          <a:p>
            <a:pPr marL="342900" indent="-342900" algn="just">
              <a:buAutoNum type="arabicParenBoth"/>
            </a:pPr>
            <a:r>
              <a:rPr lang="en-US" sz="1600" b="1" i="1" dirty="0">
                <a:solidFill>
                  <a:srgbClr val="002060"/>
                </a:solidFill>
              </a:rPr>
              <a:t>Institute of Methodologies for Environmental Analysis (IMAA), National Research Council </a:t>
            </a:r>
            <a:r>
              <a:rPr lang="it-IT" sz="1600" b="1" i="1" dirty="0">
                <a:solidFill>
                  <a:srgbClr val="002060"/>
                </a:solidFill>
              </a:rPr>
              <a:t>(CNR)</a:t>
            </a:r>
          </a:p>
        </p:txBody>
      </p:sp>
      <p:sp>
        <p:nvSpPr>
          <p:cNvPr id="5" name="Rettangolo 4"/>
          <p:cNvSpPr/>
          <p:nvPr/>
        </p:nvSpPr>
        <p:spPr>
          <a:xfrm>
            <a:off x="323528" y="2780928"/>
            <a:ext cx="8496944" cy="830997"/>
          </a:xfrm>
          <a:prstGeom prst="rect">
            <a:avLst/>
          </a:prstGeom>
        </p:spPr>
        <p:txBody>
          <a:bodyPr wrap="square">
            <a:spAutoFit/>
          </a:bodyPr>
          <a:lstStyle/>
          <a:p>
            <a:pPr algn="just"/>
            <a:r>
              <a:rPr lang="en-US" sz="2400" b="1" i="1" dirty="0">
                <a:solidFill>
                  <a:srgbClr val="002060"/>
                </a:solidFill>
                <a:effectLst/>
                <a:latin typeface="Arial" panose="020B0604020202020204" pitchFamily="34" charset="0"/>
              </a:rPr>
              <a:t>Characterization of asbestos minerals in serpentinites quarries in the </a:t>
            </a:r>
            <a:r>
              <a:rPr lang="en-US" sz="2400" b="1" i="1" dirty="0" err="1">
                <a:solidFill>
                  <a:srgbClr val="002060"/>
                </a:solidFill>
                <a:effectLst/>
                <a:latin typeface="Arial" panose="020B0604020202020204" pitchFamily="34" charset="0"/>
              </a:rPr>
              <a:t>Pollino</a:t>
            </a:r>
            <a:r>
              <a:rPr lang="en-US" sz="2400" b="1" i="1" dirty="0">
                <a:solidFill>
                  <a:srgbClr val="002060"/>
                </a:solidFill>
                <a:effectLst/>
                <a:latin typeface="Arial" panose="020B0604020202020204" pitchFamily="34" charset="0"/>
              </a:rPr>
              <a:t> Massif (Southern Apennines, Italy)</a:t>
            </a:r>
            <a:endParaRPr lang="it-IT" sz="2400" b="1" i="1" dirty="0">
              <a:solidFill>
                <a:srgbClr val="002060"/>
              </a:solidFill>
            </a:endParaRPr>
          </a:p>
        </p:txBody>
      </p:sp>
      <p:sp>
        <p:nvSpPr>
          <p:cNvPr id="6" name="Rettangolo 5"/>
          <p:cNvSpPr/>
          <p:nvPr/>
        </p:nvSpPr>
        <p:spPr>
          <a:xfrm>
            <a:off x="395536" y="4294837"/>
            <a:ext cx="8424936" cy="646331"/>
          </a:xfrm>
          <a:prstGeom prst="rect">
            <a:avLst/>
          </a:prstGeom>
        </p:spPr>
        <p:txBody>
          <a:bodyPr wrap="square">
            <a:spAutoFit/>
          </a:bodyPr>
          <a:lstStyle/>
          <a:p>
            <a:pPr lvl="0" algn="just"/>
            <a:r>
              <a:rPr lang="it-IT" b="1" dirty="0">
                <a:solidFill>
                  <a:srgbClr val="002060"/>
                </a:solidFill>
              </a:rPr>
              <a:t>Roberto Buccione </a:t>
            </a:r>
            <a:r>
              <a:rPr lang="it-IT" b="1" baseline="30000" dirty="0">
                <a:solidFill>
                  <a:srgbClr val="002060"/>
                </a:solidFill>
              </a:rPr>
              <a:t>1</a:t>
            </a:r>
            <a:r>
              <a:rPr lang="it-IT" b="1" dirty="0">
                <a:solidFill>
                  <a:srgbClr val="002060"/>
                </a:solidFill>
              </a:rPr>
              <a:t>, Giovanna Rizzo </a:t>
            </a:r>
            <a:r>
              <a:rPr lang="it-IT" b="1" baseline="30000" dirty="0">
                <a:solidFill>
                  <a:srgbClr val="002060"/>
                </a:solidFill>
              </a:rPr>
              <a:t>1</a:t>
            </a:r>
            <a:r>
              <a:rPr lang="it-IT" b="1" dirty="0">
                <a:solidFill>
                  <a:srgbClr val="002060"/>
                </a:solidFill>
              </a:rPr>
              <a:t>, Michele Paternoster </a:t>
            </a:r>
            <a:r>
              <a:rPr lang="it-IT" b="1" baseline="30000" dirty="0">
                <a:solidFill>
                  <a:srgbClr val="002060"/>
                </a:solidFill>
              </a:rPr>
              <a:t>1</a:t>
            </a:r>
            <a:r>
              <a:rPr lang="it-IT" b="1" dirty="0">
                <a:solidFill>
                  <a:srgbClr val="002060"/>
                </a:solidFill>
              </a:rPr>
              <a:t>, Giovanni Mongelli </a:t>
            </a:r>
            <a:r>
              <a:rPr lang="it-IT" b="1" baseline="30000" dirty="0">
                <a:solidFill>
                  <a:srgbClr val="002060"/>
                </a:solidFill>
              </a:rPr>
              <a:t>1</a:t>
            </a:r>
            <a:r>
              <a:rPr lang="it-IT" b="1" dirty="0">
                <a:solidFill>
                  <a:srgbClr val="002060"/>
                </a:solidFill>
              </a:rPr>
              <a:t>, and Angela De Bonis </a:t>
            </a:r>
            <a:r>
              <a:rPr lang="it-IT" b="1" baseline="30000" dirty="0">
                <a:solidFill>
                  <a:srgbClr val="002060"/>
                </a:solidFill>
              </a:rPr>
              <a:t>1</a:t>
            </a:r>
          </a:p>
        </p:txBody>
      </p:sp>
      <p:pic>
        <p:nvPicPr>
          <p:cNvPr id="1030" name="Picture 6">
            <a:extLst>
              <a:ext uri="{FF2B5EF4-FFF2-40B4-BE49-F238E27FC236}">
                <a16:creationId xmlns:a16="http://schemas.microsoft.com/office/drawing/2014/main" id="{1D6741A9-391D-FCF3-09D0-EF9026E3709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87624" y="465530"/>
            <a:ext cx="6264569" cy="163248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46934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0" y="44624"/>
            <a:ext cx="9143999" cy="369332"/>
          </a:xfrm>
          <a:prstGeom prst="rect">
            <a:avLst/>
          </a:prstGeom>
          <a:solidFill>
            <a:srgbClr val="002060"/>
          </a:solidFill>
        </p:spPr>
        <p:txBody>
          <a:bodyPr wrap="square">
            <a:spAutoFit/>
          </a:bodyPr>
          <a:lstStyle/>
          <a:p>
            <a:pPr algn="ctr"/>
            <a:r>
              <a:rPr lang="el-GR" b="1" dirty="0">
                <a:solidFill>
                  <a:schemeClr val="bg1"/>
                </a:solidFill>
              </a:rPr>
              <a:t>μ-</a:t>
            </a:r>
            <a:r>
              <a:rPr lang="it-IT" b="1" dirty="0" err="1">
                <a:solidFill>
                  <a:schemeClr val="bg1"/>
                </a:solidFill>
              </a:rPr>
              <a:t>Raman</a:t>
            </a:r>
            <a:r>
              <a:rPr lang="it-IT" b="1" dirty="0">
                <a:solidFill>
                  <a:schemeClr val="bg1"/>
                </a:solidFill>
              </a:rPr>
              <a:t> </a:t>
            </a:r>
            <a:r>
              <a:rPr lang="it-IT" b="1" dirty="0" err="1">
                <a:solidFill>
                  <a:schemeClr val="bg1"/>
                </a:solidFill>
              </a:rPr>
              <a:t>spectroscopy</a:t>
            </a:r>
            <a:endParaRPr lang="it-IT" b="1" dirty="0">
              <a:solidFill>
                <a:schemeClr val="bg1"/>
              </a:solidFill>
            </a:endParaRPr>
          </a:p>
        </p:txBody>
      </p:sp>
      <p:sp>
        <p:nvSpPr>
          <p:cNvPr id="9" name="Rettangolo 8"/>
          <p:cNvSpPr/>
          <p:nvPr/>
        </p:nvSpPr>
        <p:spPr>
          <a:xfrm>
            <a:off x="179512" y="710694"/>
            <a:ext cx="8668498" cy="2862322"/>
          </a:xfrm>
          <a:prstGeom prst="rect">
            <a:avLst/>
          </a:prstGeom>
        </p:spPr>
        <p:txBody>
          <a:bodyPr wrap="square">
            <a:spAutoFit/>
          </a:bodyPr>
          <a:lstStyle/>
          <a:p>
            <a:pPr marL="342900" indent="-342900" algn="just">
              <a:buFont typeface="Arial" panose="020B0604020202020204" pitchFamily="34" charset="0"/>
              <a:buChar char="•"/>
            </a:pPr>
            <a:r>
              <a:rPr lang="it-IT" sz="2000" dirty="0">
                <a:solidFill>
                  <a:srgbClr val="002060"/>
                </a:solidFill>
              </a:rPr>
              <a:t>μ</a:t>
            </a:r>
            <a:r>
              <a:rPr lang="en-US" sz="2000" dirty="0">
                <a:solidFill>
                  <a:srgbClr val="002060"/>
                </a:solidFill>
              </a:rPr>
              <a:t>-Raman measurements were performed to further identify minerals that compose </a:t>
            </a:r>
            <a:r>
              <a:rPr lang="en-US" sz="2000" dirty="0" err="1">
                <a:solidFill>
                  <a:srgbClr val="002060"/>
                </a:solidFill>
              </a:rPr>
              <a:t>analysed</a:t>
            </a:r>
            <a:r>
              <a:rPr lang="en-US" sz="2000" dirty="0">
                <a:solidFill>
                  <a:srgbClr val="002060"/>
                </a:solidFill>
              </a:rPr>
              <a:t> </a:t>
            </a:r>
            <a:r>
              <a:rPr lang="en-US" sz="2000" dirty="0" err="1">
                <a:solidFill>
                  <a:srgbClr val="002060"/>
                </a:solidFill>
              </a:rPr>
              <a:t>serpentinite</a:t>
            </a:r>
            <a:r>
              <a:rPr lang="en-US" sz="2000" dirty="0">
                <a:solidFill>
                  <a:srgbClr val="002060"/>
                </a:solidFill>
              </a:rPr>
              <a:t> rocks. </a:t>
            </a:r>
          </a:p>
          <a:p>
            <a:pPr algn="just"/>
            <a:endParaRPr lang="en-US" sz="2000" dirty="0">
              <a:solidFill>
                <a:srgbClr val="002060"/>
              </a:solidFill>
            </a:endParaRPr>
          </a:p>
          <a:p>
            <a:pPr marL="342900" indent="-342900" algn="just">
              <a:buFont typeface="Arial" panose="020B0604020202020204" pitchFamily="34" charset="0"/>
              <a:buChar char="•"/>
            </a:pPr>
            <a:r>
              <a:rPr lang="en-US" sz="2000" dirty="0">
                <a:solidFill>
                  <a:srgbClr val="002060"/>
                </a:solidFill>
              </a:rPr>
              <a:t>This technique is particularly valuable for a quick and reliable identification of serpentine minerals (</a:t>
            </a:r>
            <a:r>
              <a:rPr lang="en-US" sz="2000" dirty="0" err="1">
                <a:solidFill>
                  <a:srgbClr val="002060"/>
                </a:solidFill>
              </a:rPr>
              <a:t>lizardite</a:t>
            </a:r>
            <a:r>
              <a:rPr lang="en-US" sz="2000" dirty="0">
                <a:solidFill>
                  <a:srgbClr val="002060"/>
                </a:solidFill>
              </a:rPr>
              <a:t>, antigorite, chrysotile and polygonal serpentine), as well as amphibole polymorphs (</a:t>
            </a:r>
            <a:r>
              <a:rPr lang="en-US" sz="2000" dirty="0" err="1">
                <a:solidFill>
                  <a:srgbClr val="002060"/>
                </a:solidFill>
              </a:rPr>
              <a:t>tremolite</a:t>
            </a:r>
            <a:r>
              <a:rPr lang="en-US" sz="2000" dirty="0">
                <a:solidFill>
                  <a:srgbClr val="002060"/>
                </a:solidFill>
              </a:rPr>
              <a:t> and </a:t>
            </a:r>
            <a:r>
              <a:rPr lang="en-US" sz="2000" dirty="0" err="1">
                <a:solidFill>
                  <a:srgbClr val="002060"/>
                </a:solidFill>
              </a:rPr>
              <a:t>ferro-actinolite</a:t>
            </a:r>
            <a:r>
              <a:rPr lang="en-US" sz="2000" dirty="0">
                <a:solidFill>
                  <a:srgbClr val="002060"/>
                </a:solidFill>
              </a:rPr>
              <a:t>). </a:t>
            </a:r>
          </a:p>
          <a:p>
            <a:pPr algn="just"/>
            <a:endParaRPr lang="en-US" sz="2000" dirty="0">
              <a:solidFill>
                <a:srgbClr val="002060"/>
              </a:solidFill>
            </a:endParaRPr>
          </a:p>
          <a:p>
            <a:pPr marL="342900" indent="-342900" algn="just">
              <a:buFont typeface="Arial" panose="020B0604020202020204" pitchFamily="34" charset="0"/>
              <a:buChar char="•"/>
            </a:pPr>
            <a:r>
              <a:rPr lang="en-US" sz="2000" dirty="0">
                <a:solidFill>
                  <a:srgbClr val="002060"/>
                </a:solidFill>
              </a:rPr>
              <a:t>The results show that </a:t>
            </a:r>
            <a:r>
              <a:rPr lang="en-US" sz="2000" dirty="0" err="1">
                <a:solidFill>
                  <a:srgbClr val="002060"/>
                </a:solidFill>
              </a:rPr>
              <a:t>lizardite</a:t>
            </a:r>
            <a:r>
              <a:rPr lang="en-US" sz="2000" dirty="0">
                <a:solidFill>
                  <a:srgbClr val="002060"/>
                </a:solidFill>
              </a:rPr>
              <a:t> and chrysotile are the dominants serpentine phases.</a:t>
            </a:r>
            <a:endParaRPr lang="it-IT" sz="2000" dirty="0">
              <a:solidFill>
                <a:srgbClr val="002060"/>
              </a:solidFill>
            </a:endParaRPr>
          </a:p>
        </p:txBody>
      </p:sp>
      <p:pic>
        <p:nvPicPr>
          <p:cNvPr id="11"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147" t="38541" r="24842" b="31771"/>
          <a:stretch/>
        </p:blipFill>
        <p:spPr bwMode="auto">
          <a:xfrm>
            <a:off x="265460" y="3861048"/>
            <a:ext cx="8613080" cy="2592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492538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5"/>
          <p:cNvSpPr/>
          <p:nvPr/>
        </p:nvSpPr>
        <p:spPr>
          <a:xfrm>
            <a:off x="0" y="44624"/>
            <a:ext cx="9143999" cy="369332"/>
          </a:xfrm>
          <a:prstGeom prst="rect">
            <a:avLst/>
          </a:prstGeom>
          <a:solidFill>
            <a:srgbClr val="002060"/>
          </a:solidFill>
        </p:spPr>
        <p:txBody>
          <a:bodyPr wrap="square">
            <a:spAutoFit/>
          </a:bodyPr>
          <a:lstStyle/>
          <a:p>
            <a:pPr algn="ctr"/>
            <a:r>
              <a:rPr lang="el-GR" b="1" dirty="0">
                <a:solidFill>
                  <a:schemeClr val="bg1"/>
                </a:solidFill>
              </a:rPr>
              <a:t>μ-</a:t>
            </a:r>
            <a:r>
              <a:rPr lang="it-IT" b="1" dirty="0" err="1">
                <a:solidFill>
                  <a:schemeClr val="bg1"/>
                </a:solidFill>
              </a:rPr>
              <a:t>Raman</a:t>
            </a:r>
            <a:r>
              <a:rPr lang="it-IT" b="1" dirty="0">
                <a:solidFill>
                  <a:schemeClr val="bg1"/>
                </a:solidFill>
              </a:rPr>
              <a:t> </a:t>
            </a:r>
            <a:r>
              <a:rPr lang="it-IT" b="1" dirty="0" err="1">
                <a:solidFill>
                  <a:schemeClr val="bg1"/>
                </a:solidFill>
              </a:rPr>
              <a:t>spectroscopy</a:t>
            </a:r>
            <a:endParaRPr lang="it-IT" b="1" dirty="0">
              <a:solidFill>
                <a:schemeClr val="bg1"/>
              </a:solidFill>
            </a:endParaRPr>
          </a:p>
        </p:txBody>
      </p:sp>
      <p:pic>
        <p:nvPicPr>
          <p:cNvPr id="3" name="Immagine 2"/>
          <p:cNvPicPr>
            <a:picLocks noChangeAspect="1"/>
          </p:cNvPicPr>
          <p:nvPr/>
        </p:nvPicPr>
        <p:blipFill rotWithShape="1">
          <a:blip r:embed="rId2"/>
          <a:srcRect l="25903" t="15561" r="45276" b="6321"/>
          <a:stretch/>
        </p:blipFill>
        <p:spPr>
          <a:xfrm>
            <a:off x="2159732" y="476672"/>
            <a:ext cx="4824536" cy="6264696"/>
          </a:xfrm>
          <a:prstGeom prst="rect">
            <a:avLst/>
          </a:prstGeom>
        </p:spPr>
      </p:pic>
    </p:spTree>
    <p:extLst>
      <p:ext uri="{BB962C8B-B14F-4D97-AF65-F5344CB8AC3E}">
        <p14:creationId xmlns:p14="http://schemas.microsoft.com/office/powerpoint/2010/main" val="19787226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3237" y="548680"/>
            <a:ext cx="7997527" cy="60486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ttangolo 5"/>
          <p:cNvSpPr/>
          <p:nvPr/>
        </p:nvSpPr>
        <p:spPr>
          <a:xfrm>
            <a:off x="0" y="44624"/>
            <a:ext cx="9143999" cy="369332"/>
          </a:xfrm>
          <a:prstGeom prst="rect">
            <a:avLst/>
          </a:prstGeom>
          <a:solidFill>
            <a:srgbClr val="002060"/>
          </a:solidFill>
        </p:spPr>
        <p:txBody>
          <a:bodyPr wrap="square">
            <a:spAutoFit/>
          </a:bodyPr>
          <a:lstStyle/>
          <a:p>
            <a:pPr algn="ctr"/>
            <a:r>
              <a:rPr lang="el-GR" b="1" dirty="0">
                <a:solidFill>
                  <a:schemeClr val="bg1"/>
                </a:solidFill>
              </a:rPr>
              <a:t>μ-</a:t>
            </a:r>
            <a:r>
              <a:rPr lang="it-IT" b="1" dirty="0" err="1">
                <a:solidFill>
                  <a:schemeClr val="bg1"/>
                </a:solidFill>
              </a:rPr>
              <a:t>Raman</a:t>
            </a:r>
            <a:r>
              <a:rPr lang="it-IT" b="1" dirty="0">
                <a:solidFill>
                  <a:schemeClr val="bg1"/>
                </a:solidFill>
              </a:rPr>
              <a:t> </a:t>
            </a:r>
            <a:r>
              <a:rPr lang="it-IT" b="1" dirty="0" err="1">
                <a:solidFill>
                  <a:schemeClr val="bg1"/>
                </a:solidFill>
              </a:rPr>
              <a:t>spectroscopy</a:t>
            </a:r>
            <a:endParaRPr lang="it-IT" b="1" dirty="0">
              <a:solidFill>
                <a:schemeClr val="bg1"/>
              </a:solidFill>
            </a:endParaRPr>
          </a:p>
        </p:txBody>
      </p:sp>
    </p:spTree>
    <p:extLst>
      <p:ext uri="{BB962C8B-B14F-4D97-AF65-F5344CB8AC3E}">
        <p14:creationId xmlns:p14="http://schemas.microsoft.com/office/powerpoint/2010/main" val="28344368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0" y="44624"/>
            <a:ext cx="9144000" cy="369332"/>
          </a:xfrm>
          <a:prstGeom prst="rect">
            <a:avLst/>
          </a:prstGeom>
          <a:solidFill>
            <a:srgbClr val="002060"/>
          </a:solidFill>
        </p:spPr>
        <p:txBody>
          <a:bodyPr wrap="square">
            <a:spAutoFit/>
          </a:bodyPr>
          <a:lstStyle/>
          <a:p>
            <a:pPr algn="ctr"/>
            <a:r>
              <a:rPr lang="it-IT" b="1" dirty="0" err="1">
                <a:solidFill>
                  <a:schemeClr val="bg1"/>
                </a:solidFill>
              </a:rPr>
              <a:t>Conclusions</a:t>
            </a:r>
            <a:endParaRPr lang="it-IT" b="1" dirty="0">
              <a:solidFill>
                <a:schemeClr val="bg1"/>
              </a:solidFill>
            </a:endParaRPr>
          </a:p>
        </p:txBody>
      </p:sp>
      <p:sp>
        <p:nvSpPr>
          <p:cNvPr id="5" name="Rettangolo 4"/>
          <p:cNvSpPr/>
          <p:nvPr/>
        </p:nvSpPr>
        <p:spPr>
          <a:xfrm>
            <a:off x="179512" y="3343053"/>
            <a:ext cx="8784976" cy="1015663"/>
          </a:xfrm>
          <a:prstGeom prst="rect">
            <a:avLst/>
          </a:prstGeom>
        </p:spPr>
        <p:txBody>
          <a:bodyPr wrap="square">
            <a:spAutoFit/>
          </a:bodyPr>
          <a:lstStyle/>
          <a:p>
            <a:pPr marL="285750" indent="-285750" algn="just">
              <a:buFont typeface="Arial" panose="020B0604020202020204" pitchFamily="34" charset="0"/>
              <a:buChar char="•"/>
            </a:pPr>
            <a:r>
              <a:rPr lang="en-US" sz="2000" dirty="0">
                <a:solidFill>
                  <a:srgbClr val="002060"/>
                </a:solidFill>
              </a:rPr>
              <a:t>Among the different mineralogical analysis, μ-Raman spectroscopy is a very quick and safe technique because it requires acquisition times much lower than those needed for the XRPD</a:t>
            </a:r>
          </a:p>
        </p:txBody>
      </p:sp>
      <p:sp>
        <p:nvSpPr>
          <p:cNvPr id="6" name="Rettangolo 5"/>
          <p:cNvSpPr/>
          <p:nvPr/>
        </p:nvSpPr>
        <p:spPr>
          <a:xfrm>
            <a:off x="179512" y="4750112"/>
            <a:ext cx="8784976" cy="1631216"/>
          </a:xfrm>
          <a:prstGeom prst="rect">
            <a:avLst/>
          </a:prstGeom>
        </p:spPr>
        <p:txBody>
          <a:bodyPr wrap="square">
            <a:spAutoFit/>
          </a:bodyPr>
          <a:lstStyle/>
          <a:p>
            <a:pPr marL="285750" indent="-285750" algn="just">
              <a:buFont typeface="Arial" panose="020B0604020202020204" pitchFamily="34" charset="0"/>
              <a:buChar char="•"/>
            </a:pPr>
            <a:r>
              <a:rPr lang="en-US" sz="2000" dirty="0">
                <a:solidFill>
                  <a:srgbClr val="002060"/>
                </a:solidFill>
              </a:rPr>
              <a:t>To study rocks containing hazardous minerals for the human health, the μ-Raman spectroscopy is preferable to XRPD because it is quicker, easier and safer.  In fact the spectroscopic analysis can be performed directly on macroscopic samples avoiding all harmful rock treatment, such as crushing and pulverizing, which are mandatory for the XRPD analysis. </a:t>
            </a:r>
            <a:endParaRPr lang="it-IT" sz="2000" dirty="0">
              <a:solidFill>
                <a:srgbClr val="002060"/>
              </a:solidFill>
            </a:endParaRPr>
          </a:p>
        </p:txBody>
      </p:sp>
      <p:sp>
        <p:nvSpPr>
          <p:cNvPr id="7" name="Rettangolo 6"/>
          <p:cNvSpPr/>
          <p:nvPr/>
        </p:nvSpPr>
        <p:spPr>
          <a:xfrm>
            <a:off x="179512" y="836712"/>
            <a:ext cx="8784976" cy="707886"/>
          </a:xfrm>
          <a:prstGeom prst="rect">
            <a:avLst/>
          </a:prstGeom>
        </p:spPr>
        <p:txBody>
          <a:bodyPr wrap="square">
            <a:spAutoFit/>
          </a:bodyPr>
          <a:lstStyle/>
          <a:p>
            <a:pPr marL="285750" lvl="0" indent="-285750" algn="just">
              <a:buFont typeface="Arial" panose="020B0604020202020204" pitchFamily="34" charset="0"/>
              <a:buChar char="•"/>
            </a:pPr>
            <a:r>
              <a:rPr lang="it-IT" sz="2000" dirty="0">
                <a:solidFill>
                  <a:srgbClr val="002060"/>
                </a:solidFill>
              </a:rPr>
              <a:t>μ</a:t>
            </a:r>
            <a:r>
              <a:rPr lang="en-US" sz="2000" dirty="0">
                <a:solidFill>
                  <a:srgbClr val="002060"/>
                </a:solidFill>
              </a:rPr>
              <a:t>-Raman spectroscopy and XRPD analysis were applied to the </a:t>
            </a:r>
            <a:r>
              <a:rPr lang="en-US" sz="2000" dirty="0" err="1">
                <a:solidFill>
                  <a:srgbClr val="002060"/>
                </a:solidFill>
              </a:rPr>
              <a:t>serpentinites</a:t>
            </a:r>
            <a:r>
              <a:rPr lang="en-US" sz="2000" dirty="0">
                <a:solidFill>
                  <a:srgbClr val="002060"/>
                </a:solidFill>
              </a:rPr>
              <a:t> rocks from the </a:t>
            </a:r>
            <a:r>
              <a:rPr lang="en-US" sz="2000" dirty="0" err="1">
                <a:solidFill>
                  <a:srgbClr val="002060"/>
                </a:solidFill>
              </a:rPr>
              <a:t>Pollino</a:t>
            </a:r>
            <a:r>
              <a:rPr lang="en-US" sz="2000" dirty="0">
                <a:solidFill>
                  <a:srgbClr val="002060"/>
                </a:solidFill>
              </a:rPr>
              <a:t> massif (southern Apennines, Italy). </a:t>
            </a:r>
          </a:p>
        </p:txBody>
      </p:sp>
      <p:sp>
        <p:nvSpPr>
          <p:cNvPr id="8" name="Rettangolo 7"/>
          <p:cNvSpPr/>
          <p:nvPr/>
        </p:nvSpPr>
        <p:spPr>
          <a:xfrm>
            <a:off x="179512" y="1935994"/>
            <a:ext cx="8784976" cy="1015663"/>
          </a:xfrm>
          <a:prstGeom prst="rect">
            <a:avLst/>
          </a:prstGeom>
        </p:spPr>
        <p:txBody>
          <a:bodyPr wrap="square">
            <a:spAutoFit/>
          </a:bodyPr>
          <a:lstStyle/>
          <a:p>
            <a:pPr marL="285750" lvl="0" indent="-285750" algn="just">
              <a:buFont typeface="Arial" panose="020B0604020202020204" pitchFamily="34" charset="0"/>
              <a:buChar char="•"/>
            </a:pPr>
            <a:r>
              <a:rPr lang="en-US" sz="2000" dirty="0">
                <a:solidFill>
                  <a:srgbClr val="002060"/>
                </a:solidFill>
              </a:rPr>
              <a:t>These analysis allowed the recognition of </a:t>
            </a:r>
            <a:r>
              <a:rPr lang="en-US" sz="2000" dirty="0" err="1">
                <a:solidFill>
                  <a:srgbClr val="002060"/>
                </a:solidFill>
              </a:rPr>
              <a:t>lizardite</a:t>
            </a:r>
            <a:r>
              <a:rPr lang="en-US" sz="2000" dirty="0">
                <a:solidFill>
                  <a:srgbClr val="002060"/>
                </a:solidFill>
              </a:rPr>
              <a:t>, antigorite, chrysotile, polygonal serpentine and </a:t>
            </a:r>
            <a:r>
              <a:rPr lang="en-US" sz="2000" dirty="0" err="1">
                <a:solidFill>
                  <a:srgbClr val="002060"/>
                </a:solidFill>
              </a:rPr>
              <a:t>tremolite</a:t>
            </a:r>
            <a:r>
              <a:rPr lang="en-US" sz="2000" dirty="0">
                <a:solidFill>
                  <a:srgbClr val="002060"/>
                </a:solidFill>
              </a:rPr>
              <a:t> which are fibrous minerals considered potentially carcinogenic. </a:t>
            </a:r>
          </a:p>
        </p:txBody>
      </p:sp>
    </p:spTree>
    <p:extLst>
      <p:ext uri="{BB962C8B-B14F-4D97-AF65-F5344CB8AC3E}">
        <p14:creationId xmlns:p14="http://schemas.microsoft.com/office/powerpoint/2010/main" val="9179421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0" y="3075057"/>
            <a:ext cx="9144000" cy="707886"/>
          </a:xfrm>
          <a:prstGeom prst="rect">
            <a:avLst/>
          </a:prstGeom>
          <a:solidFill>
            <a:srgbClr val="002060"/>
          </a:solidFill>
        </p:spPr>
        <p:txBody>
          <a:bodyPr wrap="square">
            <a:spAutoFit/>
          </a:bodyPr>
          <a:lstStyle/>
          <a:p>
            <a:pPr algn="ctr"/>
            <a:r>
              <a:rPr lang="it-IT" sz="4000" b="1" dirty="0">
                <a:solidFill>
                  <a:schemeClr val="bg1"/>
                </a:solidFill>
              </a:rPr>
              <a:t>THANK YOU FOR THE ATTENTION</a:t>
            </a:r>
          </a:p>
        </p:txBody>
      </p:sp>
    </p:spTree>
    <p:extLst>
      <p:ext uri="{BB962C8B-B14F-4D97-AF65-F5344CB8AC3E}">
        <p14:creationId xmlns:p14="http://schemas.microsoft.com/office/powerpoint/2010/main" val="29479369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0" y="44624"/>
            <a:ext cx="9144000" cy="369332"/>
          </a:xfrm>
          <a:prstGeom prst="rect">
            <a:avLst/>
          </a:prstGeom>
          <a:solidFill>
            <a:srgbClr val="002060"/>
          </a:solidFill>
          <a:ln>
            <a:noFill/>
          </a:ln>
        </p:spPr>
        <p:txBody>
          <a:bodyPr wrap="square" rtlCol="0">
            <a:spAutoFit/>
          </a:bodyPr>
          <a:lstStyle/>
          <a:p>
            <a:pPr algn="ctr"/>
            <a:r>
              <a:rPr lang="it-IT" b="1" dirty="0" err="1">
                <a:solidFill>
                  <a:schemeClr val="bg1"/>
                </a:solidFill>
              </a:rPr>
              <a:t>Introduction</a:t>
            </a:r>
            <a:endParaRPr lang="it-IT" b="1" dirty="0">
              <a:solidFill>
                <a:schemeClr val="bg1"/>
              </a:solidFill>
            </a:endParaRPr>
          </a:p>
        </p:txBody>
      </p:sp>
      <p:sp>
        <p:nvSpPr>
          <p:cNvPr id="10" name="Rettangolo 9"/>
          <p:cNvSpPr/>
          <p:nvPr/>
        </p:nvSpPr>
        <p:spPr>
          <a:xfrm>
            <a:off x="179512" y="908720"/>
            <a:ext cx="8708070" cy="5262979"/>
          </a:xfrm>
          <a:prstGeom prst="rect">
            <a:avLst/>
          </a:prstGeom>
        </p:spPr>
        <p:txBody>
          <a:bodyPr wrap="square">
            <a:spAutoFit/>
          </a:bodyPr>
          <a:lstStyle/>
          <a:p>
            <a:pPr marL="285750" indent="-285750" algn="just">
              <a:buFont typeface="Arial" panose="020B0604020202020204" pitchFamily="34" charset="0"/>
              <a:buChar char="•"/>
            </a:pPr>
            <a:r>
              <a:rPr lang="en-US" sz="2400" dirty="0">
                <a:solidFill>
                  <a:srgbClr val="002060"/>
                </a:solidFill>
              </a:rPr>
              <a:t>The presented study focuses on several natural, serpentinite outcrops in the low-grade metamorphic ophiolites of the </a:t>
            </a:r>
            <a:r>
              <a:rPr lang="en-US" sz="2400" dirty="0" err="1">
                <a:solidFill>
                  <a:srgbClr val="002060"/>
                </a:solidFill>
              </a:rPr>
              <a:t>Pollino</a:t>
            </a:r>
            <a:r>
              <a:rPr lang="en-US" sz="2400" dirty="0">
                <a:solidFill>
                  <a:srgbClr val="002060"/>
                </a:solidFill>
              </a:rPr>
              <a:t> massif (Calabria-Lucania boundary, Southern Italy)</a:t>
            </a:r>
          </a:p>
          <a:p>
            <a:pPr marL="285750" indent="-285750" algn="just">
              <a:buFont typeface="Arial" panose="020B0604020202020204" pitchFamily="34" charset="0"/>
              <a:buChar char="•"/>
            </a:pPr>
            <a:endParaRPr lang="en-US" sz="2400" dirty="0">
              <a:solidFill>
                <a:srgbClr val="002060"/>
              </a:solidFill>
            </a:endParaRPr>
          </a:p>
          <a:p>
            <a:pPr marL="285750" indent="-285750" algn="just">
              <a:buFont typeface="Arial" panose="020B0604020202020204" pitchFamily="34" charset="0"/>
              <a:buChar char="•"/>
            </a:pPr>
            <a:r>
              <a:rPr lang="en-US" sz="2400" dirty="0">
                <a:solidFill>
                  <a:srgbClr val="002060"/>
                </a:solidFill>
              </a:rPr>
              <a:t>It is very important to find an analytical tool of environmental control useful for the identification of the asbestos minerals </a:t>
            </a:r>
          </a:p>
          <a:p>
            <a:pPr marL="285750" indent="-285750" algn="just">
              <a:buFont typeface="Arial" panose="020B0604020202020204" pitchFamily="34" charset="0"/>
              <a:buChar char="•"/>
            </a:pPr>
            <a:endParaRPr lang="en-US" sz="2400" dirty="0">
              <a:solidFill>
                <a:srgbClr val="002060"/>
              </a:solidFill>
            </a:endParaRPr>
          </a:p>
          <a:p>
            <a:pPr marL="285750" indent="-285750" algn="just">
              <a:buFont typeface="Arial" panose="020B0604020202020204" pitchFamily="34" charset="0"/>
              <a:buChar char="•"/>
            </a:pPr>
            <a:r>
              <a:rPr lang="en-US" sz="2400" dirty="0">
                <a:solidFill>
                  <a:srgbClr val="002060"/>
                </a:solidFill>
              </a:rPr>
              <a:t>These rocks were used as pilot samples for the identification of asbestiform minerals using </a:t>
            </a:r>
            <a:r>
              <a:rPr lang="en-US" sz="2400" i="1" dirty="0">
                <a:solidFill>
                  <a:srgbClr val="002060"/>
                </a:solidFill>
              </a:rPr>
              <a:t>μ-</a:t>
            </a:r>
            <a:r>
              <a:rPr lang="en-US" sz="2400" dirty="0">
                <a:solidFill>
                  <a:srgbClr val="002060"/>
                </a:solidFill>
              </a:rPr>
              <a:t>Raman spectroscopy and X-ray powder diffraction (XRPD) analysis.</a:t>
            </a:r>
          </a:p>
          <a:p>
            <a:pPr marL="285750" indent="-285750" algn="just">
              <a:buFont typeface="Arial" panose="020B0604020202020204" pitchFamily="34" charset="0"/>
              <a:buChar char="•"/>
            </a:pPr>
            <a:endParaRPr lang="en-US" sz="2400" dirty="0">
              <a:solidFill>
                <a:srgbClr val="002060"/>
              </a:solidFill>
            </a:endParaRPr>
          </a:p>
          <a:p>
            <a:pPr marL="285750" indent="-285750" algn="just">
              <a:buFont typeface="Arial" panose="020B0604020202020204" pitchFamily="34" charset="0"/>
              <a:buChar char="•"/>
            </a:pPr>
            <a:r>
              <a:rPr lang="en-US" sz="2400" dirty="0">
                <a:solidFill>
                  <a:srgbClr val="002060"/>
                </a:solidFill>
              </a:rPr>
              <a:t>Furthermore, we compared the used analytical procedures, to assess the better and safer method for the study and the identification of health dangerous materials. </a:t>
            </a:r>
            <a:endParaRPr lang="it-IT" sz="2400" dirty="0">
              <a:solidFill>
                <a:srgbClr val="002060"/>
              </a:solidFill>
            </a:endParaRPr>
          </a:p>
        </p:txBody>
      </p:sp>
    </p:spTree>
    <p:extLst>
      <p:ext uri="{BB962C8B-B14F-4D97-AF65-F5344CB8AC3E}">
        <p14:creationId xmlns:p14="http://schemas.microsoft.com/office/powerpoint/2010/main" val="30082045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0" y="44624"/>
            <a:ext cx="9143999" cy="369332"/>
          </a:xfrm>
          <a:prstGeom prst="rect">
            <a:avLst/>
          </a:prstGeom>
          <a:solidFill>
            <a:srgbClr val="002060"/>
          </a:solidFill>
        </p:spPr>
        <p:txBody>
          <a:bodyPr wrap="square">
            <a:spAutoFit/>
          </a:bodyPr>
          <a:lstStyle/>
          <a:p>
            <a:pPr algn="ctr"/>
            <a:r>
              <a:rPr lang="it-IT" b="1" dirty="0" err="1">
                <a:solidFill>
                  <a:schemeClr val="bg1"/>
                </a:solidFill>
              </a:rPr>
              <a:t>Geological</a:t>
            </a:r>
            <a:r>
              <a:rPr lang="it-IT" b="1" dirty="0">
                <a:solidFill>
                  <a:schemeClr val="bg1"/>
                </a:solidFill>
              </a:rPr>
              <a:t> </a:t>
            </a:r>
            <a:r>
              <a:rPr lang="it-IT" b="1" dirty="0" err="1">
                <a:solidFill>
                  <a:schemeClr val="bg1"/>
                </a:solidFill>
              </a:rPr>
              <a:t>settings</a:t>
            </a:r>
            <a:r>
              <a:rPr lang="it-IT" b="1" dirty="0">
                <a:solidFill>
                  <a:schemeClr val="bg1"/>
                </a:solidFill>
              </a:rPr>
              <a:t> and </a:t>
            </a:r>
            <a:r>
              <a:rPr lang="it-IT" b="1" dirty="0" err="1">
                <a:solidFill>
                  <a:schemeClr val="bg1"/>
                </a:solidFill>
              </a:rPr>
              <a:t>ophiolites</a:t>
            </a:r>
            <a:r>
              <a:rPr lang="it-IT" b="1" dirty="0">
                <a:solidFill>
                  <a:schemeClr val="bg1"/>
                </a:solidFill>
              </a:rPr>
              <a:t> </a:t>
            </a:r>
            <a:r>
              <a:rPr lang="it-IT" b="1" dirty="0" err="1">
                <a:solidFill>
                  <a:schemeClr val="bg1"/>
                </a:solidFill>
              </a:rPr>
              <a:t>occurrence</a:t>
            </a:r>
            <a:endParaRPr lang="it-IT" b="1" dirty="0">
              <a:solidFill>
                <a:schemeClr val="bg1"/>
              </a:solidFill>
            </a:endParaRPr>
          </a:p>
        </p:txBody>
      </p:sp>
      <p:sp>
        <p:nvSpPr>
          <p:cNvPr id="8" name="Rettangolo 7"/>
          <p:cNvSpPr/>
          <p:nvPr/>
        </p:nvSpPr>
        <p:spPr>
          <a:xfrm>
            <a:off x="6012161" y="548680"/>
            <a:ext cx="2976858" cy="1754326"/>
          </a:xfrm>
          <a:prstGeom prst="rect">
            <a:avLst/>
          </a:prstGeom>
        </p:spPr>
        <p:txBody>
          <a:bodyPr wrap="square">
            <a:spAutoFit/>
          </a:bodyPr>
          <a:lstStyle/>
          <a:p>
            <a:pPr algn="just"/>
            <a:r>
              <a:rPr lang="en-US" dirty="0">
                <a:solidFill>
                  <a:srgbClr val="002060"/>
                </a:solidFill>
              </a:rPr>
              <a:t>The studied area (</a:t>
            </a:r>
            <a:r>
              <a:rPr lang="en-US" dirty="0" err="1">
                <a:solidFill>
                  <a:srgbClr val="002060"/>
                </a:solidFill>
              </a:rPr>
              <a:t>Pollino</a:t>
            </a:r>
            <a:r>
              <a:rPr lang="en-US" dirty="0">
                <a:solidFill>
                  <a:srgbClr val="002060"/>
                </a:solidFill>
              </a:rPr>
              <a:t> massif) derived from the deformation of the African passive margin occurred between the Oligocene and Pleistocene.</a:t>
            </a:r>
            <a:endParaRPr lang="it-IT" dirty="0">
              <a:solidFill>
                <a:srgbClr val="002060"/>
              </a:solidFill>
            </a:endParaRPr>
          </a:p>
        </p:txBody>
      </p:sp>
      <p:sp>
        <p:nvSpPr>
          <p:cNvPr id="2" name="Rettangolo 1"/>
          <p:cNvSpPr/>
          <p:nvPr/>
        </p:nvSpPr>
        <p:spPr>
          <a:xfrm>
            <a:off x="5995181" y="2604968"/>
            <a:ext cx="2993838" cy="3416320"/>
          </a:xfrm>
          <a:prstGeom prst="rect">
            <a:avLst/>
          </a:prstGeom>
        </p:spPr>
        <p:txBody>
          <a:bodyPr wrap="square">
            <a:spAutoFit/>
          </a:bodyPr>
          <a:lstStyle/>
          <a:p>
            <a:pPr algn="just"/>
            <a:r>
              <a:rPr lang="en-US" dirty="0">
                <a:solidFill>
                  <a:srgbClr val="002060"/>
                </a:solidFill>
              </a:rPr>
              <a:t>This work focused on serpentinites rocks that derive from serpentinization of mantle peridotites (Sansone et al., 2012a,b), upper mantle basement of the Internal </a:t>
            </a:r>
            <a:r>
              <a:rPr lang="en-US" dirty="0" err="1">
                <a:solidFill>
                  <a:srgbClr val="002060"/>
                </a:solidFill>
              </a:rPr>
              <a:t>Liguride</a:t>
            </a:r>
            <a:r>
              <a:rPr lang="en-US" dirty="0">
                <a:solidFill>
                  <a:srgbClr val="002060"/>
                </a:solidFill>
              </a:rPr>
              <a:t> sequence (Frido Unit) consisting of </a:t>
            </a:r>
            <a:r>
              <a:rPr lang="en-US" dirty="0" err="1">
                <a:solidFill>
                  <a:srgbClr val="002060"/>
                </a:solidFill>
              </a:rPr>
              <a:t>Neotethyan</a:t>
            </a:r>
            <a:r>
              <a:rPr lang="en-US" dirty="0">
                <a:solidFill>
                  <a:srgbClr val="002060"/>
                </a:solidFill>
              </a:rPr>
              <a:t> Ocean fragments uplifted during formation of the Apennine belt.</a:t>
            </a:r>
            <a:endParaRPr lang="it-IT" dirty="0">
              <a:solidFill>
                <a:srgbClr val="002060"/>
              </a:solidFill>
            </a:endParaRPr>
          </a:p>
        </p:txBody>
      </p:sp>
      <p:pic>
        <p:nvPicPr>
          <p:cNvPr id="9"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548680"/>
            <a:ext cx="5760640" cy="53672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450749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1" y="44624"/>
            <a:ext cx="9144000" cy="369332"/>
          </a:xfrm>
          <a:prstGeom prst="rect">
            <a:avLst/>
          </a:prstGeom>
          <a:solidFill>
            <a:srgbClr val="002060"/>
          </a:solidFill>
        </p:spPr>
        <p:txBody>
          <a:bodyPr wrap="square">
            <a:spAutoFit/>
          </a:bodyPr>
          <a:lstStyle/>
          <a:p>
            <a:pPr algn="ctr"/>
            <a:r>
              <a:rPr lang="it-IT" b="1" dirty="0" err="1">
                <a:solidFill>
                  <a:schemeClr val="bg1"/>
                </a:solidFill>
              </a:rPr>
              <a:t>Sampling</a:t>
            </a:r>
            <a:r>
              <a:rPr lang="it-IT" b="1" dirty="0">
                <a:solidFill>
                  <a:schemeClr val="bg1"/>
                </a:solidFill>
              </a:rPr>
              <a:t> </a:t>
            </a:r>
            <a:r>
              <a:rPr lang="it-IT" b="1" dirty="0" err="1">
                <a:solidFill>
                  <a:schemeClr val="bg1"/>
                </a:solidFill>
              </a:rPr>
              <a:t>activity</a:t>
            </a:r>
            <a:endParaRPr lang="it-IT" b="1" dirty="0">
              <a:solidFill>
                <a:schemeClr val="bg1"/>
              </a:solidFill>
            </a:endParaRPr>
          </a:p>
        </p:txBody>
      </p:sp>
      <p:pic>
        <p:nvPicPr>
          <p:cNvPr id="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39" y="493126"/>
            <a:ext cx="6696745" cy="62482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9" name="Gruppo 8"/>
          <p:cNvGrpSpPr/>
          <p:nvPr/>
        </p:nvGrpSpPr>
        <p:grpSpPr>
          <a:xfrm>
            <a:off x="1356047" y="504544"/>
            <a:ext cx="5532033" cy="3528509"/>
            <a:chOff x="139758" y="3151007"/>
            <a:chExt cx="4620159" cy="3102214"/>
          </a:xfrm>
        </p:grpSpPr>
        <p:sp>
          <p:nvSpPr>
            <p:cNvPr id="2" name="Rettangolo 1"/>
            <p:cNvSpPr/>
            <p:nvPr/>
          </p:nvSpPr>
          <p:spPr>
            <a:xfrm>
              <a:off x="139758" y="3151007"/>
              <a:ext cx="1397678" cy="351771"/>
            </a:xfrm>
            <a:prstGeom prst="rect">
              <a:avLst/>
            </a:prstGeom>
            <a:solidFill>
              <a:schemeClr val="bg1"/>
            </a:solidFill>
          </p:spPr>
          <p:txBody>
            <a:bodyPr wrap="none">
              <a:spAutoFit/>
            </a:bodyPr>
            <a:lstStyle/>
            <a:p>
              <a:r>
                <a:rPr lang="en-US" sz="2000" b="1" dirty="0" err="1"/>
                <a:t>Fagosa</a:t>
              </a:r>
              <a:r>
                <a:rPr lang="en-US" sz="2000" b="1" dirty="0"/>
                <a:t> quarry</a:t>
              </a:r>
              <a:endParaRPr lang="it-IT" sz="2000" b="1" dirty="0"/>
            </a:p>
          </p:txBody>
        </p:sp>
        <p:sp>
          <p:nvSpPr>
            <p:cNvPr id="5" name="Rettangolo 4"/>
            <p:cNvSpPr/>
            <p:nvPr/>
          </p:nvSpPr>
          <p:spPr>
            <a:xfrm>
              <a:off x="2936805" y="3164537"/>
              <a:ext cx="1646475" cy="324711"/>
            </a:xfrm>
            <a:prstGeom prst="rect">
              <a:avLst/>
            </a:prstGeom>
            <a:solidFill>
              <a:schemeClr val="bg1"/>
            </a:solidFill>
          </p:spPr>
          <p:txBody>
            <a:bodyPr wrap="none">
              <a:spAutoFit/>
            </a:bodyPr>
            <a:lstStyle/>
            <a:p>
              <a:r>
                <a:rPr lang="en-US" b="1" dirty="0" err="1"/>
                <a:t>Nandiniello</a:t>
              </a:r>
              <a:r>
                <a:rPr lang="en-US" b="1" dirty="0"/>
                <a:t> quarry</a:t>
              </a:r>
              <a:endParaRPr lang="it-IT" b="1" dirty="0"/>
            </a:p>
          </p:txBody>
        </p:sp>
        <p:sp>
          <p:nvSpPr>
            <p:cNvPr id="6" name="Rettangolo 5"/>
            <p:cNvSpPr/>
            <p:nvPr/>
          </p:nvSpPr>
          <p:spPr>
            <a:xfrm>
              <a:off x="139758" y="5883889"/>
              <a:ext cx="1721625" cy="369332"/>
            </a:xfrm>
            <a:prstGeom prst="rect">
              <a:avLst/>
            </a:prstGeom>
            <a:solidFill>
              <a:schemeClr val="bg1"/>
            </a:solidFill>
          </p:spPr>
          <p:txBody>
            <a:bodyPr wrap="none">
              <a:spAutoFit/>
            </a:bodyPr>
            <a:lstStyle/>
            <a:p>
              <a:r>
                <a:rPr lang="en-US" b="1" dirty="0" err="1"/>
                <a:t>Fosso</a:t>
              </a:r>
              <a:r>
                <a:rPr lang="en-US" b="1" dirty="0"/>
                <a:t> </a:t>
              </a:r>
              <a:r>
                <a:rPr lang="en-US" b="1" dirty="0" err="1"/>
                <a:t>Arcangelo</a:t>
              </a:r>
              <a:endParaRPr lang="it-IT" b="1" dirty="0"/>
            </a:p>
          </p:txBody>
        </p:sp>
        <p:sp>
          <p:nvSpPr>
            <p:cNvPr id="7" name="Rettangolo 6"/>
            <p:cNvSpPr/>
            <p:nvPr/>
          </p:nvSpPr>
          <p:spPr>
            <a:xfrm>
              <a:off x="2942203" y="5906199"/>
              <a:ext cx="1817714" cy="324711"/>
            </a:xfrm>
            <a:prstGeom prst="rect">
              <a:avLst/>
            </a:prstGeom>
            <a:solidFill>
              <a:schemeClr val="bg1"/>
            </a:solidFill>
          </p:spPr>
          <p:txBody>
            <a:bodyPr wrap="square">
              <a:spAutoFit/>
            </a:bodyPr>
            <a:lstStyle/>
            <a:p>
              <a:r>
                <a:rPr lang="en-US" b="1" dirty="0"/>
                <a:t>San </a:t>
              </a:r>
              <a:r>
                <a:rPr lang="en-US" b="1" dirty="0" err="1"/>
                <a:t>Severino</a:t>
              </a:r>
              <a:r>
                <a:rPr lang="en-US" b="1" dirty="0"/>
                <a:t> </a:t>
              </a:r>
              <a:r>
                <a:rPr lang="en-US" b="1" dirty="0" err="1"/>
                <a:t>Lucano</a:t>
              </a:r>
              <a:endParaRPr lang="it-IT" b="1" dirty="0"/>
            </a:p>
          </p:txBody>
        </p:sp>
      </p:grpSp>
    </p:spTree>
    <p:extLst>
      <p:ext uri="{BB962C8B-B14F-4D97-AF65-F5344CB8AC3E}">
        <p14:creationId xmlns:p14="http://schemas.microsoft.com/office/powerpoint/2010/main" val="36577481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1" y="44624"/>
            <a:ext cx="9144000" cy="369332"/>
          </a:xfrm>
          <a:prstGeom prst="rect">
            <a:avLst/>
          </a:prstGeom>
          <a:solidFill>
            <a:srgbClr val="002060"/>
          </a:solidFill>
        </p:spPr>
        <p:txBody>
          <a:bodyPr wrap="square">
            <a:spAutoFit/>
          </a:bodyPr>
          <a:lstStyle/>
          <a:p>
            <a:pPr algn="ctr"/>
            <a:r>
              <a:rPr lang="it-IT" b="1" dirty="0" err="1">
                <a:solidFill>
                  <a:schemeClr val="bg1"/>
                </a:solidFill>
              </a:rPr>
              <a:t>Analytical</a:t>
            </a:r>
            <a:r>
              <a:rPr lang="it-IT" b="1" dirty="0">
                <a:solidFill>
                  <a:schemeClr val="bg1"/>
                </a:solidFill>
              </a:rPr>
              <a:t> </a:t>
            </a:r>
            <a:r>
              <a:rPr lang="it-IT" b="1" dirty="0" err="1">
                <a:solidFill>
                  <a:schemeClr val="bg1"/>
                </a:solidFill>
              </a:rPr>
              <a:t>techniques</a:t>
            </a:r>
            <a:endParaRPr lang="it-IT" b="1" dirty="0">
              <a:solidFill>
                <a:schemeClr val="bg1"/>
              </a:solidFill>
            </a:endParaRPr>
          </a:p>
        </p:txBody>
      </p:sp>
      <p:sp>
        <p:nvSpPr>
          <p:cNvPr id="5" name="Rettangolo 4"/>
          <p:cNvSpPr/>
          <p:nvPr/>
        </p:nvSpPr>
        <p:spPr>
          <a:xfrm>
            <a:off x="179512" y="2257708"/>
            <a:ext cx="8784976" cy="830997"/>
          </a:xfrm>
          <a:prstGeom prst="rect">
            <a:avLst/>
          </a:prstGeom>
        </p:spPr>
        <p:txBody>
          <a:bodyPr wrap="square">
            <a:spAutoFit/>
          </a:bodyPr>
          <a:lstStyle/>
          <a:p>
            <a:pPr marL="342900" indent="-342900" algn="just">
              <a:buFont typeface="Arial" panose="020B0604020202020204" pitchFamily="34" charset="0"/>
              <a:buChar char="•"/>
            </a:pPr>
            <a:r>
              <a:rPr lang="en-US" sz="2400" b="1" dirty="0">
                <a:solidFill>
                  <a:srgbClr val="002060"/>
                </a:solidFill>
              </a:rPr>
              <a:t>Petrographic characterization were conducted with optical microscopy on thin section of rock samples.</a:t>
            </a:r>
            <a:endParaRPr lang="it-IT" sz="2400" b="1" dirty="0">
              <a:solidFill>
                <a:srgbClr val="002060"/>
              </a:solidFill>
            </a:endParaRPr>
          </a:p>
        </p:txBody>
      </p:sp>
      <p:sp>
        <p:nvSpPr>
          <p:cNvPr id="7" name="Rettangolo 6"/>
          <p:cNvSpPr/>
          <p:nvPr/>
        </p:nvSpPr>
        <p:spPr>
          <a:xfrm>
            <a:off x="179511" y="3534688"/>
            <a:ext cx="8784977" cy="830997"/>
          </a:xfrm>
          <a:prstGeom prst="rect">
            <a:avLst/>
          </a:prstGeom>
        </p:spPr>
        <p:txBody>
          <a:bodyPr wrap="square">
            <a:spAutoFit/>
          </a:bodyPr>
          <a:lstStyle/>
          <a:p>
            <a:pPr marL="342900" indent="-342900" algn="just">
              <a:buFont typeface="Arial" panose="020B0604020202020204" pitchFamily="34" charset="0"/>
              <a:buChar char="•"/>
            </a:pPr>
            <a:r>
              <a:rPr lang="en-US" sz="2400" b="1" dirty="0">
                <a:solidFill>
                  <a:srgbClr val="002060"/>
                </a:solidFill>
              </a:rPr>
              <a:t>XRPD analysis were performed on randomly oriented powdered samples of both bulk rocks and vein infill.</a:t>
            </a:r>
            <a:endParaRPr lang="it-IT" sz="2400" b="1" dirty="0">
              <a:solidFill>
                <a:srgbClr val="002060"/>
              </a:solidFill>
            </a:endParaRPr>
          </a:p>
        </p:txBody>
      </p:sp>
      <p:sp>
        <p:nvSpPr>
          <p:cNvPr id="3" name="Rettangolo 2"/>
          <p:cNvSpPr/>
          <p:nvPr/>
        </p:nvSpPr>
        <p:spPr>
          <a:xfrm>
            <a:off x="166012" y="4811668"/>
            <a:ext cx="8784977" cy="830997"/>
          </a:xfrm>
          <a:prstGeom prst="rect">
            <a:avLst/>
          </a:prstGeom>
        </p:spPr>
        <p:txBody>
          <a:bodyPr wrap="square">
            <a:spAutoFit/>
          </a:bodyPr>
          <a:lstStyle/>
          <a:p>
            <a:pPr marL="342900" indent="-342900" algn="just">
              <a:buFont typeface="Arial" panose="020B0604020202020204" pitchFamily="34" charset="0"/>
              <a:buChar char="•"/>
            </a:pPr>
            <a:r>
              <a:rPr lang="en-US" sz="2400" b="1" dirty="0">
                <a:solidFill>
                  <a:srgbClr val="002060"/>
                </a:solidFill>
              </a:rPr>
              <a:t>Raman spectroscopy analyses were performed on 3 × 2 × 0.4 cm rock slabs obtained by a cutting machine</a:t>
            </a:r>
            <a:endParaRPr lang="it-IT" sz="2400" b="1" dirty="0">
              <a:solidFill>
                <a:srgbClr val="002060"/>
              </a:solidFill>
            </a:endParaRPr>
          </a:p>
        </p:txBody>
      </p:sp>
      <p:sp>
        <p:nvSpPr>
          <p:cNvPr id="9" name="Rettangolo 8"/>
          <p:cNvSpPr/>
          <p:nvPr/>
        </p:nvSpPr>
        <p:spPr>
          <a:xfrm>
            <a:off x="179512" y="980728"/>
            <a:ext cx="8784976" cy="830997"/>
          </a:xfrm>
          <a:prstGeom prst="rect">
            <a:avLst/>
          </a:prstGeom>
        </p:spPr>
        <p:txBody>
          <a:bodyPr wrap="square">
            <a:spAutoFit/>
          </a:bodyPr>
          <a:lstStyle/>
          <a:p>
            <a:pPr marL="342900" indent="-342900" algn="just">
              <a:buFont typeface="Arial" panose="020B0604020202020204" pitchFamily="34" charset="0"/>
              <a:buChar char="•"/>
            </a:pPr>
            <a:r>
              <a:rPr lang="it-IT" sz="2400" dirty="0">
                <a:solidFill>
                  <a:srgbClr val="002060"/>
                </a:solidFill>
              </a:rPr>
              <a:t>Analysis </a:t>
            </a:r>
            <a:r>
              <a:rPr lang="it-IT" sz="2400" dirty="0" err="1">
                <a:solidFill>
                  <a:srgbClr val="002060"/>
                </a:solidFill>
              </a:rPr>
              <a:t>were</a:t>
            </a:r>
            <a:r>
              <a:rPr lang="it-IT" sz="2400" dirty="0">
                <a:solidFill>
                  <a:srgbClr val="002060"/>
                </a:solidFill>
              </a:rPr>
              <a:t> </a:t>
            </a:r>
            <a:r>
              <a:rPr lang="it-IT" sz="2400" dirty="0" err="1">
                <a:solidFill>
                  <a:srgbClr val="002060"/>
                </a:solidFill>
              </a:rPr>
              <a:t>performed</a:t>
            </a:r>
            <a:r>
              <a:rPr lang="it-IT" sz="2400" dirty="0">
                <a:solidFill>
                  <a:srgbClr val="002060"/>
                </a:solidFill>
              </a:rPr>
              <a:t> on </a:t>
            </a:r>
            <a:r>
              <a:rPr lang="en-US" sz="2400" dirty="0">
                <a:solidFill>
                  <a:srgbClr val="002060"/>
                </a:solidFill>
              </a:rPr>
              <a:t>Thirteen samples of serpentinite rocks from the Frido Unit (Northern Calabria)</a:t>
            </a:r>
          </a:p>
        </p:txBody>
      </p:sp>
    </p:spTree>
    <p:extLst>
      <p:ext uri="{BB962C8B-B14F-4D97-AF65-F5344CB8AC3E}">
        <p14:creationId xmlns:p14="http://schemas.microsoft.com/office/powerpoint/2010/main" val="30082045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5261" y="1196752"/>
            <a:ext cx="8593479" cy="32980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ttangolo 1"/>
          <p:cNvSpPr/>
          <p:nvPr/>
        </p:nvSpPr>
        <p:spPr>
          <a:xfrm>
            <a:off x="279825" y="4725144"/>
            <a:ext cx="4076152" cy="1015663"/>
          </a:xfrm>
          <a:prstGeom prst="rect">
            <a:avLst/>
          </a:prstGeom>
        </p:spPr>
        <p:txBody>
          <a:bodyPr wrap="square">
            <a:spAutoFit/>
          </a:bodyPr>
          <a:lstStyle/>
          <a:p>
            <a:pPr algn="just"/>
            <a:r>
              <a:rPr lang="it-IT" sz="2000" dirty="0" err="1">
                <a:solidFill>
                  <a:srgbClr val="002060"/>
                </a:solidFill>
              </a:rPr>
              <a:t>Centimetre</a:t>
            </a:r>
            <a:r>
              <a:rPr lang="it-IT" sz="2000" dirty="0">
                <a:solidFill>
                  <a:srgbClr val="002060"/>
                </a:solidFill>
              </a:rPr>
              <a:t> </a:t>
            </a:r>
            <a:r>
              <a:rPr lang="it-IT" sz="2000" dirty="0" err="1">
                <a:solidFill>
                  <a:srgbClr val="002060"/>
                </a:solidFill>
              </a:rPr>
              <a:t>fibers</a:t>
            </a:r>
            <a:r>
              <a:rPr lang="it-IT" sz="2000" dirty="0">
                <a:solidFill>
                  <a:srgbClr val="002060"/>
                </a:solidFill>
              </a:rPr>
              <a:t> </a:t>
            </a:r>
            <a:r>
              <a:rPr lang="it-IT" sz="2000" dirty="0" err="1">
                <a:solidFill>
                  <a:srgbClr val="002060"/>
                </a:solidFill>
              </a:rPr>
              <a:t>developed</a:t>
            </a:r>
            <a:r>
              <a:rPr lang="it-IT" sz="2000" dirty="0">
                <a:solidFill>
                  <a:srgbClr val="002060"/>
                </a:solidFill>
              </a:rPr>
              <a:t> over </a:t>
            </a:r>
            <a:r>
              <a:rPr lang="it-IT" sz="2000" dirty="0" err="1">
                <a:solidFill>
                  <a:srgbClr val="002060"/>
                </a:solidFill>
              </a:rPr>
              <a:t>slickenside</a:t>
            </a:r>
            <a:r>
              <a:rPr lang="it-IT" sz="2000" dirty="0">
                <a:solidFill>
                  <a:srgbClr val="002060"/>
                </a:solidFill>
              </a:rPr>
              <a:t> </a:t>
            </a:r>
            <a:r>
              <a:rPr lang="it-IT" sz="2000" dirty="0" err="1">
                <a:solidFill>
                  <a:srgbClr val="002060"/>
                </a:solidFill>
              </a:rPr>
              <a:t>surfaces</a:t>
            </a:r>
            <a:r>
              <a:rPr lang="it-IT" sz="2000" dirty="0">
                <a:solidFill>
                  <a:srgbClr val="002060"/>
                </a:solidFill>
              </a:rPr>
              <a:t> </a:t>
            </a:r>
          </a:p>
          <a:p>
            <a:pPr algn="just"/>
            <a:r>
              <a:rPr lang="it-IT" sz="2000" dirty="0">
                <a:solidFill>
                  <a:srgbClr val="002060"/>
                </a:solidFill>
              </a:rPr>
              <a:t>(sample from </a:t>
            </a:r>
            <a:r>
              <a:rPr lang="it-IT" sz="2000" dirty="0" err="1">
                <a:solidFill>
                  <a:srgbClr val="002060"/>
                </a:solidFill>
              </a:rPr>
              <a:t>Fagosa</a:t>
            </a:r>
            <a:r>
              <a:rPr lang="it-IT" sz="2000" dirty="0">
                <a:solidFill>
                  <a:srgbClr val="002060"/>
                </a:solidFill>
              </a:rPr>
              <a:t> </a:t>
            </a:r>
            <a:r>
              <a:rPr lang="it-IT" sz="2000" dirty="0" err="1">
                <a:solidFill>
                  <a:srgbClr val="002060"/>
                </a:solidFill>
              </a:rPr>
              <a:t>quarry</a:t>
            </a:r>
            <a:r>
              <a:rPr lang="it-IT" sz="2000" dirty="0">
                <a:solidFill>
                  <a:srgbClr val="002060"/>
                </a:solidFill>
              </a:rPr>
              <a:t>). </a:t>
            </a:r>
          </a:p>
        </p:txBody>
      </p:sp>
      <p:sp>
        <p:nvSpPr>
          <p:cNvPr id="5" name="Rettangolo 4"/>
          <p:cNvSpPr/>
          <p:nvPr/>
        </p:nvSpPr>
        <p:spPr>
          <a:xfrm>
            <a:off x="4565221" y="4725143"/>
            <a:ext cx="4303519" cy="1015663"/>
          </a:xfrm>
          <a:prstGeom prst="rect">
            <a:avLst/>
          </a:prstGeom>
        </p:spPr>
        <p:txBody>
          <a:bodyPr wrap="square">
            <a:spAutoFit/>
          </a:bodyPr>
          <a:lstStyle/>
          <a:p>
            <a:pPr algn="just"/>
            <a:r>
              <a:rPr lang="it-IT" sz="2000" dirty="0" err="1">
                <a:solidFill>
                  <a:srgbClr val="002060"/>
                </a:solidFill>
              </a:rPr>
              <a:t>Very</a:t>
            </a:r>
            <a:r>
              <a:rPr lang="it-IT" sz="2000" dirty="0">
                <a:solidFill>
                  <a:srgbClr val="002060"/>
                </a:solidFill>
              </a:rPr>
              <a:t> fine-</a:t>
            </a:r>
            <a:r>
              <a:rPr lang="it-IT" sz="2000" dirty="0" err="1">
                <a:solidFill>
                  <a:srgbClr val="002060"/>
                </a:solidFill>
              </a:rPr>
              <a:t>grained</a:t>
            </a:r>
            <a:r>
              <a:rPr lang="it-IT" sz="2000" dirty="0">
                <a:solidFill>
                  <a:srgbClr val="002060"/>
                </a:solidFill>
              </a:rPr>
              <a:t> </a:t>
            </a:r>
            <a:r>
              <a:rPr lang="it-IT" sz="2000" dirty="0" err="1">
                <a:solidFill>
                  <a:srgbClr val="002060"/>
                </a:solidFill>
              </a:rPr>
              <a:t>fibers</a:t>
            </a:r>
            <a:r>
              <a:rPr lang="it-IT" sz="2000" dirty="0">
                <a:solidFill>
                  <a:srgbClr val="002060"/>
                </a:solidFill>
              </a:rPr>
              <a:t> </a:t>
            </a:r>
            <a:r>
              <a:rPr lang="it-IT" sz="2000" dirty="0" err="1">
                <a:solidFill>
                  <a:srgbClr val="002060"/>
                </a:solidFill>
              </a:rPr>
              <a:t>along</a:t>
            </a:r>
            <a:r>
              <a:rPr lang="it-IT" sz="2000" dirty="0">
                <a:solidFill>
                  <a:srgbClr val="002060"/>
                </a:solidFill>
              </a:rPr>
              <a:t> a </a:t>
            </a:r>
            <a:r>
              <a:rPr lang="it-IT" sz="2000" dirty="0" err="1">
                <a:solidFill>
                  <a:srgbClr val="002060"/>
                </a:solidFill>
              </a:rPr>
              <a:t>fracture</a:t>
            </a:r>
            <a:r>
              <a:rPr lang="it-IT" sz="2000" dirty="0">
                <a:solidFill>
                  <a:srgbClr val="002060"/>
                </a:solidFill>
              </a:rPr>
              <a:t> network </a:t>
            </a:r>
            <a:r>
              <a:rPr lang="it-IT" sz="2000" dirty="0" err="1">
                <a:solidFill>
                  <a:srgbClr val="002060"/>
                </a:solidFill>
              </a:rPr>
              <a:t>pervading</a:t>
            </a:r>
            <a:r>
              <a:rPr lang="it-IT" sz="2000" dirty="0">
                <a:solidFill>
                  <a:srgbClr val="002060"/>
                </a:solidFill>
              </a:rPr>
              <a:t> the full rock </a:t>
            </a:r>
          </a:p>
          <a:p>
            <a:pPr algn="just"/>
            <a:r>
              <a:rPr lang="it-IT" sz="2000" dirty="0">
                <a:solidFill>
                  <a:srgbClr val="002060"/>
                </a:solidFill>
              </a:rPr>
              <a:t>(sample from San Severino Lucano)</a:t>
            </a:r>
          </a:p>
        </p:txBody>
      </p:sp>
      <p:sp>
        <p:nvSpPr>
          <p:cNvPr id="6" name="Rettangolo 5"/>
          <p:cNvSpPr/>
          <p:nvPr/>
        </p:nvSpPr>
        <p:spPr>
          <a:xfrm>
            <a:off x="1" y="44624"/>
            <a:ext cx="9144000" cy="369332"/>
          </a:xfrm>
          <a:prstGeom prst="rect">
            <a:avLst/>
          </a:prstGeom>
          <a:solidFill>
            <a:srgbClr val="002060"/>
          </a:solidFill>
        </p:spPr>
        <p:txBody>
          <a:bodyPr wrap="square">
            <a:spAutoFit/>
          </a:bodyPr>
          <a:lstStyle/>
          <a:p>
            <a:pPr algn="ctr"/>
            <a:r>
              <a:rPr lang="it-IT" b="1" dirty="0">
                <a:solidFill>
                  <a:schemeClr val="bg1"/>
                </a:solidFill>
              </a:rPr>
              <a:t>The </a:t>
            </a:r>
            <a:r>
              <a:rPr lang="it-IT" b="1" dirty="0" err="1">
                <a:solidFill>
                  <a:schemeClr val="bg1"/>
                </a:solidFill>
              </a:rPr>
              <a:t>asbestos-rich</a:t>
            </a:r>
            <a:r>
              <a:rPr lang="it-IT" b="1" dirty="0">
                <a:solidFill>
                  <a:schemeClr val="bg1"/>
                </a:solidFill>
              </a:rPr>
              <a:t> </a:t>
            </a:r>
            <a:r>
              <a:rPr lang="it-IT" b="1" dirty="0" err="1">
                <a:solidFill>
                  <a:schemeClr val="bg1"/>
                </a:solidFill>
              </a:rPr>
              <a:t>lithologies</a:t>
            </a:r>
            <a:endParaRPr lang="it-IT" b="1" dirty="0">
              <a:solidFill>
                <a:schemeClr val="bg1"/>
              </a:solidFill>
            </a:endParaRPr>
          </a:p>
        </p:txBody>
      </p:sp>
    </p:spTree>
    <p:extLst>
      <p:ext uri="{BB962C8B-B14F-4D97-AF65-F5344CB8AC3E}">
        <p14:creationId xmlns:p14="http://schemas.microsoft.com/office/powerpoint/2010/main" val="12662555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1103" t="50667" b="1"/>
          <a:stretch/>
        </p:blipFill>
        <p:spPr bwMode="auto">
          <a:xfrm>
            <a:off x="4743565" y="3707737"/>
            <a:ext cx="4220923" cy="30336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50667" r="51072" b="1"/>
          <a:stretch/>
        </p:blipFill>
        <p:spPr bwMode="auto">
          <a:xfrm>
            <a:off x="214322" y="3707736"/>
            <a:ext cx="4197311" cy="30336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ttangolo 7"/>
          <p:cNvSpPr/>
          <p:nvPr/>
        </p:nvSpPr>
        <p:spPr>
          <a:xfrm>
            <a:off x="1" y="44624"/>
            <a:ext cx="9144000" cy="369332"/>
          </a:xfrm>
          <a:prstGeom prst="rect">
            <a:avLst/>
          </a:prstGeom>
          <a:solidFill>
            <a:srgbClr val="002060"/>
          </a:solidFill>
        </p:spPr>
        <p:txBody>
          <a:bodyPr wrap="square">
            <a:spAutoFit/>
          </a:bodyPr>
          <a:lstStyle/>
          <a:p>
            <a:pPr algn="ctr"/>
            <a:r>
              <a:rPr lang="it-IT" b="1" dirty="0" err="1">
                <a:solidFill>
                  <a:schemeClr val="bg1"/>
                </a:solidFill>
              </a:rPr>
              <a:t>Petrography</a:t>
            </a:r>
            <a:endParaRPr lang="it-IT" b="1" dirty="0">
              <a:solidFill>
                <a:schemeClr val="bg1"/>
              </a:solidFill>
            </a:endParaRPr>
          </a:p>
        </p:txBody>
      </p:sp>
      <p:pic>
        <p:nvPicPr>
          <p:cNvPr id="9"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0760" b="51283"/>
          <a:stretch/>
        </p:blipFill>
        <p:spPr bwMode="auto">
          <a:xfrm>
            <a:off x="4743564" y="476671"/>
            <a:ext cx="4220924" cy="31683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51267" b="51283"/>
          <a:stretch/>
        </p:blipFill>
        <p:spPr bwMode="auto">
          <a:xfrm>
            <a:off x="214322" y="476672"/>
            <a:ext cx="4197311" cy="31683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ttangolo 2"/>
          <p:cNvSpPr/>
          <p:nvPr/>
        </p:nvSpPr>
        <p:spPr>
          <a:xfrm>
            <a:off x="323528" y="3172906"/>
            <a:ext cx="2092239" cy="415498"/>
          </a:xfrm>
          <a:prstGeom prst="rect">
            <a:avLst/>
          </a:prstGeom>
          <a:solidFill>
            <a:schemeClr val="bg1">
              <a:lumMod val="95000"/>
            </a:schemeClr>
          </a:solidFill>
        </p:spPr>
        <p:txBody>
          <a:bodyPr wrap="none">
            <a:spAutoFit/>
          </a:bodyPr>
          <a:lstStyle/>
          <a:p>
            <a:r>
              <a:rPr lang="en-US" sz="1050" b="1" dirty="0">
                <a:latin typeface="AdvTT5235d5a9"/>
              </a:rPr>
              <a:t>Amphibole minerals in the matrix </a:t>
            </a:r>
          </a:p>
          <a:p>
            <a:r>
              <a:rPr lang="en-US" sz="1050" b="1" dirty="0">
                <a:latin typeface="AdvTT5235d5a9"/>
              </a:rPr>
              <a:t>of the </a:t>
            </a:r>
            <a:r>
              <a:rPr lang="en-US" sz="1050" b="1" dirty="0" err="1">
                <a:latin typeface="AdvTT5235d5a9"/>
              </a:rPr>
              <a:t>serpentinite</a:t>
            </a:r>
            <a:r>
              <a:rPr lang="en-US" sz="1050" b="1" dirty="0">
                <a:latin typeface="AdvTT5235d5a9"/>
              </a:rPr>
              <a:t> rocks</a:t>
            </a:r>
            <a:endParaRPr lang="it-IT" sz="2800" b="1" dirty="0"/>
          </a:p>
        </p:txBody>
      </p:sp>
      <p:sp>
        <p:nvSpPr>
          <p:cNvPr id="5" name="Rettangolo 4"/>
          <p:cNvSpPr/>
          <p:nvPr/>
        </p:nvSpPr>
        <p:spPr>
          <a:xfrm>
            <a:off x="4884242" y="3320472"/>
            <a:ext cx="2254143" cy="253916"/>
          </a:xfrm>
          <a:prstGeom prst="rect">
            <a:avLst/>
          </a:prstGeom>
          <a:solidFill>
            <a:schemeClr val="bg1">
              <a:lumMod val="95000"/>
            </a:schemeClr>
          </a:solidFill>
        </p:spPr>
        <p:txBody>
          <a:bodyPr wrap="none">
            <a:spAutoFit/>
          </a:bodyPr>
          <a:lstStyle/>
          <a:p>
            <a:r>
              <a:rPr lang="it-IT" sz="1050" b="1" dirty="0" err="1">
                <a:latin typeface="AdvTT5235d5a9"/>
              </a:rPr>
              <a:t>vein</a:t>
            </a:r>
            <a:r>
              <a:rPr lang="it-IT" sz="1050" b="1" dirty="0">
                <a:latin typeface="AdvTT5235d5a9"/>
              </a:rPr>
              <a:t> </a:t>
            </a:r>
            <a:r>
              <a:rPr lang="it-IT" sz="1050" b="1" dirty="0" err="1">
                <a:latin typeface="AdvTT5235d5a9+fb"/>
              </a:rPr>
              <a:t>fi</a:t>
            </a:r>
            <a:r>
              <a:rPr lang="it-IT" sz="1050" b="1" dirty="0" err="1">
                <a:latin typeface="AdvTT5235d5a9"/>
              </a:rPr>
              <a:t>lled</a:t>
            </a:r>
            <a:r>
              <a:rPr lang="it-IT" sz="1050" b="1" dirty="0">
                <a:latin typeface="AdvTT5235d5a9"/>
              </a:rPr>
              <a:t> by </a:t>
            </a:r>
            <a:r>
              <a:rPr lang="it-IT" sz="1050" b="1" dirty="0" err="1">
                <a:latin typeface="AdvTT5235d5a9"/>
              </a:rPr>
              <a:t>serpentine+amphiboles</a:t>
            </a:r>
            <a:endParaRPr lang="it-IT" sz="2800" b="1" dirty="0"/>
          </a:p>
        </p:txBody>
      </p:sp>
      <p:sp>
        <p:nvSpPr>
          <p:cNvPr id="6" name="Rettangolo 5"/>
          <p:cNvSpPr/>
          <p:nvPr/>
        </p:nvSpPr>
        <p:spPr>
          <a:xfrm>
            <a:off x="323528" y="5805264"/>
            <a:ext cx="2066591" cy="253916"/>
          </a:xfrm>
          <a:prstGeom prst="rect">
            <a:avLst/>
          </a:prstGeom>
          <a:solidFill>
            <a:schemeClr val="bg1">
              <a:lumMod val="95000"/>
            </a:schemeClr>
          </a:solidFill>
        </p:spPr>
        <p:txBody>
          <a:bodyPr wrap="none">
            <a:spAutoFit/>
          </a:bodyPr>
          <a:lstStyle/>
          <a:p>
            <a:r>
              <a:rPr lang="it-IT" sz="1050" b="1" dirty="0" err="1">
                <a:latin typeface="AdvTT5235d5a9"/>
              </a:rPr>
              <a:t>veins</a:t>
            </a:r>
            <a:r>
              <a:rPr lang="it-IT" sz="1050" b="1" dirty="0">
                <a:latin typeface="AdvTT5235d5a9"/>
              </a:rPr>
              <a:t> </a:t>
            </a:r>
            <a:r>
              <a:rPr lang="it-IT" sz="1050" b="1" dirty="0" err="1">
                <a:latin typeface="AdvTT5235d5a9+fb"/>
              </a:rPr>
              <a:t>fi</a:t>
            </a:r>
            <a:r>
              <a:rPr lang="it-IT" sz="1050" b="1" dirty="0" err="1">
                <a:latin typeface="AdvTT5235d5a9"/>
              </a:rPr>
              <a:t>lled</a:t>
            </a:r>
            <a:r>
              <a:rPr lang="it-IT" sz="1050" b="1" dirty="0">
                <a:latin typeface="AdvTT5235d5a9"/>
              </a:rPr>
              <a:t> by </a:t>
            </a:r>
            <a:r>
              <a:rPr lang="it-IT" sz="1050" b="1" dirty="0" err="1">
                <a:latin typeface="AdvTT5235d5a9"/>
              </a:rPr>
              <a:t>calcite+amphiboles</a:t>
            </a:r>
            <a:endParaRPr lang="it-IT" sz="2800" b="1" dirty="0"/>
          </a:p>
        </p:txBody>
      </p:sp>
      <p:sp>
        <p:nvSpPr>
          <p:cNvPr id="11" name="Rettangolo 10"/>
          <p:cNvSpPr/>
          <p:nvPr/>
        </p:nvSpPr>
        <p:spPr>
          <a:xfrm>
            <a:off x="5076056" y="6379717"/>
            <a:ext cx="2329484" cy="253916"/>
          </a:xfrm>
          <a:prstGeom prst="rect">
            <a:avLst/>
          </a:prstGeom>
          <a:solidFill>
            <a:schemeClr val="bg1">
              <a:lumMod val="95000"/>
            </a:schemeClr>
          </a:solidFill>
        </p:spPr>
        <p:txBody>
          <a:bodyPr wrap="none">
            <a:spAutoFit/>
          </a:bodyPr>
          <a:lstStyle/>
          <a:p>
            <a:r>
              <a:rPr lang="it-IT" sz="1050" b="1" dirty="0" err="1">
                <a:latin typeface="AdvTT5235d5a9"/>
              </a:rPr>
              <a:t>chrysotile</a:t>
            </a:r>
            <a:r>
              <a:rPr lang="it-IT" sz="1050" b="1" dirty="0">
                <a:latin typeface="AdvTT5235d5a9"/>
              </a:rPr>
              <a:t> </a:t>
            </a:r>
            <a:r>
              <a:rPr lang="it-IT" sz="1050" b="1" dirty="0" err="1">
                <a:latin typeface="AdvTT5235d5a9"/>
              </a:rPr>
              <a:t>vein</a:t>
            </a:r>
            <a:r>
              <a:rPr lang="it-IT" sz="1050" b="1" dirty="0">
                <a:latin typeface="AdvTT5235d5a9"/>
              </a:rPr>
              <a:t> in the antigorite </a:t>
            </a:r>
            <a:r>
              <a:rPr lang="it-IT" sz="1050" b="1" dirty="0" err="1">
                <a:latin typeface="AdvTT5235d5a9"/>
              </a:rPr>
              <a:t>matrix</a:t>
            </a:r>
            <a:endParaRPr lang="it-IT" sz="2800" b="1" dirty="0"/>
          </a:p>
        </p:txBody>
      </p:sp>
    </p:spTree>
    <p:extLst>
      <p:ext uri="{BB962C8B-B14F-4D97-AF65-F5344CB8AC3E}">
        <p14:creationId xmlns:p14="http://schemas.microsoft.com/office/powerpoint/2010/main" val="36680412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39549"/>
          <a:stretch/>
        </p:blipFill>
        <p:spPr bwMode="auto">
          <a:xfrm>
            <a:off x="179512" y="2303006"/>
            <a:ext cx="8784976" cy="43663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ttangolo 1"/>
          <p:cNvSpPr/>
          <p:nvPr/>
        </p:nvSpPr>
        <p:spPr>
          <a:xfrm>
            <a:off x="179512" y="548680"/>
            <a:ext cx="8784976" cy="1631216"/>
          </a:xfrm>
          <a:prstGeom prst="rect">
            <a:avLst/>
          </a:prstGeom>
        </p:spPr>
        <p:txBody>
          <a:bodyPr wrap="square">
            <a:spAutoFit/>
          </a:bodyPr>
          <a:lstStyle/>
          <a:p>
            <a:pPr algn="just"/>
            <a:r>
              <a:rPr lang="en-US" sz="2000" dirty="0">
                <a:solidFill>
                  <a:srgbClr val="002060"/>
                </a:solidFill>
              </a:rPr>
              <a:t>XRPD analysis on </a:t>
            </a:r>
            <a:r>
              <a:rPr lang="en-US" sz="2000" b="1" dirty="0">
                <a:solidFill>
                  <a:srgbClr val="002060"/>
                </a:solidFill>
              </a:rPr>
              <a:t>bulk</a:t>
            </a:r>
            <a:r>
              <a:rPr lang="en-US" sz="2000" dirty="0">
                <a:solidFill>
                  <a:srgbClr val="002060"/>
                </a:solidFill>
              </a:rPr>
              <a:t> powder allowed the recognition of the following minerals:</a:t>
            </a:r>
          </a:p>
          <a:p>
            <a:pPr marL="285750" indent="-285750" algn="just">
              <a:buFont typeface="Arial" panose="020B0604020202020204" pitchFamily="34" charset="0"/>
              <a:buChar char="•"/>
            </a:pPr>
            <a:r>
              <a:rPr lang="en-US" sz="2000" dirty="0">
                <a:solidFill>
                  <a:srgbClr val="002060"/>
                </a:solidFill>
              </a:rPr>
              <a:t>Serpentine and amphibole-like minerals (</a:t>
            </a:r>
            <a:r>
              <a:rPr lang="en-US" sz="2000" dirty="0" err="1">
                <a:solidFill>
                  <a:srgbClr val="002060"/>
                </a:solidFill>
              </a:rPr>
              <a:t>actinolite</a:t>
            </a:r>
            <a:r>
              <a:rPr lang="en-US" sz="2000" dirty="0">
                <a:solidFill>
                  <a:srgbClr val="002060"/>
                </a:solidFill>
              </a:rPr>
              <a:t> and </a:t>
            </a:r>
            <a:r>
              <a:rPr lang="en-US" sz="2000" dirty="0" err="1">
                <a:solidFill>
                  <a:srgbClr val="002060"/>
                </a:solidFill>
              </a:rPr>
              <a:t>tremolite</a:t>
            </a:r>
            <a:r>
              <a:rPr lang="en-US" sz="2000" dirty="0">
                <a:solidFill>
                  <a:srgbClr val="002060"/>
                </a:solidFill>
              </a:rPr>
              <a:t>) are the dominant phases;</a:t>
            </a:r>
          </a:p>
          <a:p>
            <a:pPr marL="285750" indent="-285750" algn="just">
              <a:buFont typeface="Arial" panose="020B0604020202020204" pitchFamily="34" charset="0"/>
              <a:buChar char="•"/>
            </a:pPr>
            <a:r>
              <a:rPr lang="en-US" sz="2000" dirty="0">
                <a:solidFill>
                  <a:srgbClr val="002060"/>
                </a:solidFill>
              </a:rPr>
              <a:t>Phyllosilicate (</a:t>
            </a:r>
            <a:r>
              <a:rPr lang="en-US" sz="2000" dirty="0" err="1">
                <a:solidFill>
                  <a:srgbClr val="002060"/>
                </a:solidFill>
              </a:rPr>
              <a:t>clinochlore</a:t>
            </a:r>
            <a:r>
              <a:rPr lang="en-US" sz="2000" dirty="0">
                <a:solidFill>
                  <a:srgbClr val="002060"/>
                </a:solidFill>
              </a:rPr>
              <a:t>), with minor amount of iron oxides (magnetite);</a:t>
            </a:r>
          </a:p>
          <a:p>
            <a:pPr marL="285750" indent="-285750" algn="just">
              <a:buFont typeface="Arial" panose="020B0604020202020204" pitchFamily="34" charset="0"/>
              <a:buChar char="•"/>
            </a:pPr>
            <a:r>
              <a:rPr lang="en-US" sz="2000" dirty="0">
                <a:solidFill>
                  <a:srgbClr val="002060"/>
                </a:solidFill>
              </a:rPr>
              <a:t>Calcite, Aragonite, and Dolomite are also present.</a:t>
            </a:r>
          </a:p>
        </p:txBody>
      </p:sp>
      <p:sp>
        <p:nvSpPr>
          <p:cNvPr id="6" name="Rettangolo 5"/>
          <p:cNvSpPr/>
          <p:nvPr/>
        </p:nvSpPr>
        <p:spPr>
          <a:xfrm>
            <a:off x="0" y="44624"/>
            <a:ext cx="9144000" cy="369332"/>
          </a:xfrm>
          <a:prstGeom prst="rect">
            <a:avLst/>
          </a:prstGeom>
          <a:solidFill>
            <a:srgbClr val="002060"/>
          </a:solidFill>
        </p:spPr>
        <p:txBody>
          <a:bodyPr wrap="square">
            <a:spAutoFit/>
          </a:bodyPr>
          <a:lstStyle/>
          <a:p>
            <a:pPr algn="ctr"/>
            <a:r>
              <a:rPr lang="it-IT" b="1" dirty="0">
                <a:solidFill>
                  <a:schemeClr val="bg1"/>
                </a:solidFill>
              </a:rPr>
              <a:t>XRPD </a:t>
            </a:r>
            <a:r>
              <a:rPr lang="it-IT" b="1" dirty="0" err="1">
                <a:solidFill>
                  <a:schemeClr val="bg1"/>
                </a:solidFill>
              </a:rPr>
              <a:t>assessment</a:t>
            </a:r>
            <a:endParaRPr lang="it-IT" b="1" dirty="0">
              <a:solidFill>
                <a:schemeClr val="bg1"/>
              </a:solidFill>
            </a:endParaRPr>
          </a:p>
        </p:txBody>
      </p:sp>
      <p:grpSp>
        <p:nvGrpSpPr>
          <p:cNvPr id="12" name="Gruppo 11"/>
          <p:cNvGrpSpPr/>
          <p:nvPr/>
        </p:nvGrpSpPr>
        <p:grpSpPr>
          <a:xfrm>
            <a:off x="6839744" y="4361036"/>
            <a:ext cx="2124744" cy="2308324"/>
            <a:chOff x="6839744" y="4361036"/>
            <a:chExt cx="2124744" cy="2308324"/>
          </a:xfrm>
        </p:grpSpPr>
        <p:sp>
          <p:nvSpPr>
            <p:cNvPr id="4" name="Rettangolo 3"/>
            <p:cNvSpPr/>
            <p:nvPr/>
          </p:nvSpPr>
          <p:spPr>
            <a:xfrm>
              <a:off x="6839744" y="4361036"/>
              <a:ext cx="2124744" cy="2308324"/>
            </a:xfrm>
            <a:prstGeom prst="rect">
              <a:avLst/>
            </a:prstGeom>
            <a:solidFill>
              <a:schemeClr val="bg1"/>
            </a:solidFill>
            <a:ln>
              <a:solidFill>
                <a:schemeClr val="tx1"/>
              </a:solidFill>
            </a:ln>
          </p:spPr>
          <p:txBody>
            <a:bodyPr wrap="square">
              <a:spAutoFit/>
            </a:bodyPr>
            <a:lstStyle/>
            <a:p>
              <a:r>
                <a:rPr lang="it-IT" dirty="0"/>
                <a:t>    = serpentine </a:t>
              </a:r>
            </a:p>
            <a:p>
              <a:r>
                <a:rPr lang="it-IT" dirty="0"/>
                <a:t>    = tremolite </a:t>
              </a:r>
            </a:p>
            <a:p>
              <a:r>
                <a:rPr lang="it-IT" dirty="0"/>
                <a:t>    = actinolite</a:t>
              </a:r>
            </a:p>
            <a:p>
              <a:r>
                <a:rPr lang="it-IT" dirty="0"/>
                <a:t>    = </a:t>
              </a:r>
              <a:r>
                <a:rPr lang="it-IT" dirty="0" err="1"/>
                <a:t>clinochlore</a:t>
              </a:r>
              <a:r>
                <a:rPr lang="it-IT" dirty="0"/>
                <a:t> </a:t>
              </a:r>
            </a:p>
            <a:p>
              <a:r>
                <a:rPr lang="it-IT" dirty="0"/>
                <a:t>    = calcite</a:t>
              </a:r>
            </a:p>
            <a:p>
              <a:r>
                <a:rPr lang="it-IT" dirty="0"/>
                <a:t>    = aragonite</a:t>
              </a:r>
            </a:p>
            <a:p>
              <a:r>
                <a:rPr lang="it-IT" dirty="0"/>
                <a:t>    = </a:t>
              </a:r>
              <a:r>
                <a:rPr lang="it-IT" dirty="0" err="1"/>
                <a:t>rhodochrosite</a:t>
              </a:r>
              <a:r>
                <a:rPr lang="it-IT" dirty="0"/>
                <a:t> </a:t>
              </a:r>
            </a:p>
            <a:p>
              <a:r>
                <a:rPr lang="it-IT" dirty="0"/>
                <a:t>    = magnetite</a:t>
              </a:r>
            </a:p>
          </p:txBody>
        </p:sp>
        <p:sp>
          <p:nvSpPr>
            <p:cNvPr id="5" name="Triangolo isoscele 4"/>
            <p:cNvSpPr/>
            <p:nvPr/>
          </p:nvSpPr>
          <p:spPr>
            <a:xfrm>
              <a:off x="6948264" y="4476013"/>
              <a:ext cx="144016" cy="144016"/>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Ovale 6"/>
            <p:cNvSpPr/>
            <p:nvPr/>
          </p:nvSpPr>
          <p:spPr>
            <a:xfrm>
              <a:off x="6948264" y="4797152"/>
              <a:ext cx="144016"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 </a:t>
              </a:r>
            </a:p>
          </p:txBody>
        </p:sp>
        <p:sp>
          <p:nvSpPr>
            <p:cNvPr id="10" name="Ovale 9"/>
            <p:cNvSpPr/>
            <p:nvPr/>
          </p:nvSpPr>
          <p:spPr>
            <a:xfrm>
              <a:off x="6948264" y="5021560"/>
              <a:ext cx="144016" cy="144016"/>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 </a:t>
              </a:r>
            </a:p>
          </p:txBody>
        </p:sp>
        <p:sp>
          <p:nvSpPr>
            <p:cNvPr id="8" name="Rombo 7"/>
            <p:cNvSpPr/>
            <p:nvPr/>
          </p:nvSpPr>
          <p:spPr>
            <a:xfrm>
              <a:off x="6948264" y="5301208"/>
              <a:ext cx="144016" cy="180000"/>
            </a:xfrm>
            <a:prstGeom prst="diamond">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 name="Rettangolo 8"/>
            <p:cNvSpPr/>
            <p:nvPr/>
          </p:nvSpPr>
          <p:spPr>
            <a:xfrm>
              <a:off x="6948264" y="5589240"/>
              <a:ext cx="144016" cy="1440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Rettangolo 12"/>
            <p:cNvSpPr/>
            <p:nvPr/>
          </p:nvSpPr>
          <p:spPr>
            <a:xfrm>
              <a:off x="6948264" y="5877272"/>
              <a:ext cx="144016" cy="14401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Rettangolo 13"/>
            <p:cNvSpPr/>
            <p:nvPr/>
          </p:nvSpPr>
          <p:spPr>
            <a:xfrm>
              <a:off x="6948264" y="6163493"/>
              <a:ext cx="144016" cy="144016"/>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Stella a 5 punte 10"/>
            <p:cNvSpPr/>
            <p:nvPr/>
          </p:nvSpPr>
          <p:spPr>
            <a:xfrm>
              <a:off x="6984268" y="6453336"/>
              <a:ext cx="72008" cy="72008"/>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spTree>
    <p:extLst>
      <p:ext uri="{BB962C8B-B14F-4D97-AF65-F5344CB8AC3E}">
        <p14:creationId xmlns:p14="http://schemas.microsoft.com/office/powerpoint/2010/main" val="1221073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60025"/>
          <a:stretch/>
        </p:blipFill>
        <p:spPr bwMode="auto">
          <a:xfrm>
            <a:off x="179512" y="2492896"/>
            <a:ext cx="8784976" cy="42589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ttangolo 2"/>
          <p:cNvSpPr/>
          <p:nvPr/>
        </p:nvSpPr>
        <p:spPr>
          <a:xfrm>
            <a:off x="179512" y="532998"/>
            <a:ext cx="8784976" cy="1815882"/>
          </a:xfrm>
          <a:prstGeom prst="rect">
            <a:avLst/>
          </a:prstGeom>
        </p:spPr>
        <p:txBody>
          <a:bodyPr wrap="square">
            <a:spAutoFit/>
          </a:bodyPr>
          <a:lstStyle/>
          <a:p>
            <a:pPr marL="285750" indent="-285750" algn="just">
              <a:buFont typeface="Arial" panose="020B0604020202020204" pitchFamily="34" charset="0"/>
              <a:buChar char="•"/>
            </a:pPr>
            <a:r>
              <a:rPr lang="en-US" dirty="0">
                <a:solidFill>
                  <a:srgbClr val="002060"/>
                </a:solidFill>
              </a:rPr>
              <a:t>The diffraction patterns of </a:t>
            </a:r>
            <a:r>
              <a:rPr lang="en-US" b="1" dirty="0">
                <a:solidFill>
                  <a:srgbClr val="002060"/>
                </a:solidFill>
              </a:rPr>
              <a:t>veins</a:t>
            </a:r>
            <a:r>
              <a:rPr lang="en-US" dirty="0">
                <a:solidFill>
                  <a:srgbClr val="002060"/>
                </a:solidFill>
              </a:rPr>
              <a:t> show that amphiboles (</a:t>
            </a:r>
            <a:r>
              <a:rPr lang="en-US" dirty="0" err="1">
                <a:solidFill>
                  <a:srgbClr val="002060"/>
                </a:solidFill>
              </a:rPr>
              <a:t>actinolite</a:t>
            </a:r>
            <a:r>
              <a:rPr lang="en-US" dirty="0">
                <a:solidFill>
                  <a:srgbClr val="002060"/>
                </a:solidFill>
              </a:rPr>
              <a:t>, </a:t>
            </a:r>
            <a:r>
              <a:rPr lang="en-US" dirty="0" err="1">
                <a:solidFill>
                  <a:srgbClr val="002060"/>
                </a:solidFill>
              </a:rPr>
              <a:t>tremolite</a:t>
            </a:r>
            <a:r>
              <a:rPr lang="en-US" dirty="0">
                <a:solidFill>
                  <a:srgbClr val="002060"/>
                </a:solidFill>
              </a:rPr>
              <a:t>), and carbonate minerals are the main components. </a:t>
            </a:r>
          </a:p>
          <a:p>
            <a:pPr marL="285750" indent="-285750" algn="just">
              <a:buFont typeface="Arial" panose="020B0604020202020204" pitchFamily="34" charset="0"/>
              <a:buChar char="•"/>
            </a:pPr>
            <a:r>
              <a:rPr lang="en-US" dirty="0">
                <a:solidFill>
                  <a:srgbClr val="002060"/>
                </a:solidFill>
              </a:rPr>
              <a:t>Calcite and aragonite are also present</a:t>
            </a:r>
          </a:p>
          <a:p>
            <a:pPr algn="just"/>
            <a:endParaRPr lang="en-US" dirty="0">
              <a:solidFill>
                <a:srgbClr val="002060"/>
              </a:solidFill>
            </a:endParaRPr>
          </a:p>
          <a:p>
            <a:pPr algn="just"/>
            <a:r>
              <a:rPr lang="en-US" sz="2000" i="1" dirty="0">
                <a:solidFill>
                  <a:srgbClr val="002060"/>
                </a:solidFill>
              </a:rPr>
              <a:t>XRPD analysis does not allow accurately the identification of different serpentine </a:t>
            </a:r>
            <a:r>
              <a:rPr lang="en-US" sz="2000" i="1" dirty="0" err="1">
                <a:solidFill>
                  <a:srgbClr val="002060"/>
                </a:solidFill>
              </a:rPr>
              <a:t>polytypes</a:t>
            </a:r>
            <a:r>
              <a:rPr lang="en-US" sz="2000" i="1" dirty="0">
                <a:solidFill>
                  <a:srgbClr val="002060"/>
                </a:solidFill>
              </a:rPr>
              <a:t>, because the position of the main diffraction peaks, is very similar. </a:t>
            </a:r>
            <a:endParaRPr lang="it-IT" sz="2000" i="1" dirty="0">
              <a:solidFill>
                <a:srgbClr val="002060"/>
              </a:solidFill>
            </a:endParaRPr>
          </a:p>
        </p:txBody>
      </p:sp>
      <p:sp>
        <p:nvSpPr>
          <p:cNvPr id="6" name="Rettangolo 5"/>
          <p:cNvSpPr/>
          <p:nvPr/>
        </p:nvSpPr>
        <p:spPr>
          <a:xfrm>
            <a:off x="0" y="44624"/>
            <a:ext cx="9144000" cy="369332"/>
          </a:xfrm>
          <a:prstGeom prst="rect">
            <a:avLst/>
          </a:prstGeom>
          <a:solidFill>
            <a:srgbClr val="002060"/>
          </a:solidFill>
        </p:spPr>
        <p:txBody>
          <a:bodyPr wrap="square">
            <a:spAutoFit/>
          </a:bodyPr>
          <a:lstStyle/>
          <a:p>
            <a:pPr algn="ctr"/>
            <a:r>
              <a:rPr lang="it-IT" b="1" dirty="0">
                <a:solidFill>
                  <a:schemeClr val="bg1"/>
                </a:solidFill>
              </a:rPr>
              <a:t>XRPD </a:t>
            </a:r>
            <a:r>
              <a:rPr lang="it-IT" b="1" dirty="0" err="1">
                <a:solidFill>
                  <a:schemeClr val="bg1"/>
                </a:solidFill>
              </a:rPr>
              <a:t>assessment</a:t>
            </a:r>
            <a:endParaRPr lang="it-IT" b="1" dirty="0">
              <a:solidFill>
                <a:schemeClr val="bg1"/>
              </a:solidFill>
            </a:endParaRPr>
          </a:p>
        </p:txBody>
      </p:sp>
      <p:grpSp>
        <p:nvGrpSpPr>
          <p:cNvPr id="7" name="Gruppo 6"/>
          <p:cNvGrpSpPr/>
          <p:nvPr/>
        </p:nvGrpSpPr>
        <p:grpSpPr>
          <a:xfrm>
            <a:off x="6833468" y="4433044"/>
            <a:ext cx="2124744" cy="2308324"/>
            <a:chOff x="6839744" y="4361036"/>
            <a:chExt cx="2124744" cy="2308324"/>
          </a:xfrm>
        </p:grpSpPr>
        <p:sp>
          <p:nvSpPr>
            <p:cNvPr id="8" name="Rettangolo 7"/>
            <p:cNvSpPr/>
            <p:nvPr/>
          </p:nvSpPr>
          <p:spPr>
            <a:xfrm>
              <a:off x="6839744" y="4361036"/>
              <a:ext cx="2124744" cy="2308324"/>
            </a:xfrm>
            <a:prstGeom prst="rect">
              <a:avLst/>
            </a:prstGeom>
            <a:solidFill>
              <a:schemeClr val="bg1"/>
            </a:solidFill>
            <a:ln>
              <a:solidFill>
                <a:schemeClr val="tx1"/>
              </a:solidFill>
            </a:ln>
          </p:spPr>
          <p:txBody>
            <a:bodyPr wrap="square">
              <a:spAutoFit/>
            </a:bodyPr>
            <a:lstStyle/>
            <a:p>
              <a:r>
                <a:rPr lang="it-IT" dirty="0"/>
                <a:t>    = serpentine </a:t>
              </a:r>
            </a:p>
            <a:p>
              <a:r>
                <a:rPr lang="it-IT" dirty="0"/>
                <a:t>    = tremolite </a:t>
              </a:r>
            </a:p>
            <a:p>
              <a:r>
                <a:rPr lang="it-IT" dirty="0"/>
                <a:t>    = actinolite</a:t>
              </a:r>
            </a:p>
            <a:p>
              <a:r>
                <a:rPr lang="it-IT" dirty="0"/>
                <a:t>    = </a:t>
              </a:r>
              <a:r>
                <a:rPr lang="it-IT" dirty="0" err="1"/>
                <a:t>clinochlore</a:t>
              </a:r>
              <a:r>
                <a:rPr lang="it-IT" dirty="0"/>
                <a:t> </a:t>
              </a:r>
            </a:p>
            <a:p>
              <a:r>
                <a:rPr lang="it-IT" dirty="0"/>
                <a:t>    = calcite</a:t>
              </a:r>
            </a:p>
            <a:p>
              <a:r>
                <a:rPr lang="it-IT" dirty="0"/>
                <a:t>    = aragonite</a:t>
              </a:r>
            </a:p>
            <a:p>
              <a:r>
                <a:rPr lang="it-IT" dirty="0"/>
                <a:t>    = </a:t>
              </a:r>
              <a:r>
                <a:rPr lang="it-IT" dirty="0" err="1"/>
                <a:t>rhodochrosite</a:t>
              </a:r>
              <a:r>
                <a:rPr lang="it-IT" dirty="0"/>
                <a:t> </a:t>
              </a:r>
            </a:p>
            <a:p>
              <a:r>
                <a:rPr lang="it-IT" dirty="0"/>
                <a:t>    = magnetite</a:t>
              </a:r>
            </a:p>
          </p:txBody>
        </p:sp>
        <p:sp>
          <p:nvSpPr>
            <p:cNvPr id="9" name="Triangolo isoscele 8"/>
            <p:cNvSpPr/>
            <p:nvPr/>
          </p:nvSpPr>
          <p:spPr>
            <a:xfrm>
              <a:off x="6948264" y="4476013"/>
              <a:ext cx="144016" cy="144016"/>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Ovale 9"/>
            <p:cNvSpPr/>
            <p:nvPr/>
          </p:nvSpPr>
          <p:spPr>
            <a:xfrm>
              <a:off x="6948264" y="4797152"/>
              <a:ext cx="144016" cy="1440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 </a:t>
              </a:r>
            </a:p>
          </p:txBody>
        </p:sp>
        <p:sp>
          <p:nvSpPr>
            <p:cNvPr id="11" name="Ovale 10"/>
            <p:cNvSpPr/>
            <p:nvPr/>
          </p:nvSpPr>
          <p:spPr>
            <a:xfrm>
              <a:off x="6948264" y="5021560"/>
              <a:ext cx="144016" cy="144016"/>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 </a:t>
              </a:r>
            </a:p>
          </p:txBody>
        </p:sp>
        <p:sp>
          <p:nvSpPr>
            <p:cNvPr id="12" name="Rombo 11"/>
            <p:cNvSpPr/>
            <p:nvPr/>
          </p:nvSpPr>
          <p:spPr>
            <a:xfrm>
              <a:off x="6948264" y="5301208"/>
              <a:ext cx="144016" cy="180000"/>
            </a:xfrm>
            <a:prstGeom prst="diamond">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Rettangolo 12"/>
            <p:cNvSpPr/>
            <p:nvPr/>
          </p:nvSpPr>
          <p:spPr>
            <a:xfrm>
              <a:off x="6948264" y="5589240"/>
              <a:ext cx="144016" cy="1440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Rettangolo 13"/>
            <p:cNvSpPr/>
            <p:nvPr/>
          </p:nvSpPr>
          <p:spPr>
            <a:xfrm>
              <a:off x="6948264" y="5877272"/>
              <a:ext cx="144016" cy="14401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Rettangolo 14"/>
            <p:cNvSpPr/>
            <p:nvPr/>
          </p:nvSpPr>
          <p:spPr>
            <a:xfrm>
              <a:off x="6948264" y="6163493"/>
              <a:ext cx="144016" cy="144016"/>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6" name="Stella a 5 punte 15"/>
            <p:cNvSpPr/>
            <p:nvPr/>
          </p:nvSpPr>
          <p:spPr>
            <a:xfrm>
              <a:off x="6984268" y="6453336"/>
              <a:ext cx="72008" cy="72008"/>
            </a:xfrm>
            <a:prstGeom prst="star5">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spTree>
    <p:extLst>
      <p:ext uri="{BB962C8B-B14F-4D97-AF65-F5344CB8AC3E}">
        <p14:creationId xmlns:p14="http://schemas.microsoft.com/office/powerpoint/2010/main" val="1199106686"/>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4312</TotalTime>
  <Words>745</Words>
  <Application>Microsoft Office PowerPoint</Application>
  <PresentationFormat>Presentazione su schermo (4:3)</PresentationFormat>
  <Paragraphs>81</Paragraphs>
  <Slides>14</Slides>
  <Notes>1</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14</vt:i4>
      </vt:variant>
    </vt:vector>
  </HeadingPairs>
  <TitlesOfParts>
    <vt:vector size="19" baseType="lpstr">
      <vt:lpstr>AdvTT5235d5a9</vt:lpstr>
      <vt:lpstr>AdvTT5235d5a9+fb</vt:lpstr>
      <vt:lpstr>Arial</vt:lpstr>
      <vt:lpstr>Calibri</vt: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Rob</dc:creator>
  <cp:lastModifiedBy>Roberto Buccione</cp:lastModifiedBy>
  <cp:revision>140</cp:revision>
  <dcterms:created xsi:type="dcterms:W3CDTF">2020-08-17T18:02:24Z</dcterms:created>
  <dcterms:modified xsi:type="dcterms:W3CDTF">2022-05-09T10:00:21Z</dcterms:modified>
</cp:coreProperties>
</file>